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9"/>
  </p:notesMasterIdLst>
  <p:handoutMasterIdLst>
    <p:handoutMasterId r:id="rId20"/>
  </p:handoutMasterIdLst>
  <p:sldIdLst>
    <p:sldId id="274" r:id="rId2"/>
    <p:sldId id="303" r:id="rId3"/>
    <p:sldId id="326" r:id="rId4"/>
    <p:sldId id="292" r:id="rId5"/>
    <p:sldId id="314" r:id="rId6"/>
    <p:sldId id="315" r:id="rId7"/>
    <p:sldId id="316" r:id="rId8"/>
    <p:sldId id="317" r:id="rId9"/>
    <p:sldId id="324" r:id="rId10"/>
    <p:sldId id="325" r:id="rId11"/>
    <p:sldId id="318" r:id="rId12"/>
    <p:sldId id="321" r:id="rId13"/>
    <p:sldId id="322" r:id="rId14"/>
    <p:sldId id="328" r:id="rId15"/>
    <p:sldId id="327" r:id="rId16"/>
    <p:sldId id="323" r:id="rId17"/>
    <p:sldId id="319" r:id="rId18"/>
  </p:sldIdLst>
  <p:sldSz cx="10693400" cy="7561263"/>
  <p:notesSz cx="6735763" cy="9866313"/>
  <p:defaultText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397">
          <p15:clr>
            <a:srgbClr val="A4A3A4"/>
          </p15:clr>
        </p15:guide>
        <p15:guide id="3" orient="horz" pos="4564">
          <p15:clr>
            <a:srgbClr val="A4A3A4"/>
          </p15:clr>
        </p15:guide>
        <p15:guide id="4" orient="horz" pos="226">
          <p15:clr>
            <a:srgbClr val="A4A3A4"/>
          </p15:clr>
        </p15:guide>
        <p15:guide id="5" orient="horz" pos="2353">
          <p15:clr>
            <a:srgbClr val="A4A3A4"/>
          </p15:clr>
        </p15:guide>
        <p15:guide id="6" orient="horz" pos="2664">
          <p15:clr>
            <a:srgbClr val="A4A3A4"/>
          </p15:clr>
        </p15:guide>
        <p15:guide id="7" orient="horz" pos="3061">
          <p15:clr>
            <a:srgbClr val="A4A3A4"/>
          </p15:clr>
        </p15:guide>
        <p15:guide id="8" orient="horz" pos="1757">
          <p15:clr>
            <a:srgbClr val="A4A3A4"/>
          </p15:clr>
        </p15:guide>
        <p15:guide id="9" orient="horz" pos="1587">
          <p15:clr>
            <a:srgbClr val="A4A3A4"/>
          </p15:clr>
        </p15:guide>
        <p15:guide id="10" orient="horz" pos="2608">
          <p15:clr>
            <a:srgbClr val="A4A3A4"/>
          </p15:clr>
        </p15:guide>
        <p15:guide id="11" pos="3368">
          <p15:clr>
            <a:srgbClr val="A4A3A4"/>
          </p15:clr>
        </p15:guide>
        <p15:guide id="12" pos="306">
          <p15:clr>
            <a:srgbClr val="A4A3A4"/>
          </p15:clr>
        </p15:guide>
        <p15:guide id="13" pos="6515">
          <p15:clr>
            <a:srgbClr val="A4A3A4"/>
          </p15:clr>
        </p15:guide>
        <p15:guide id="14" pos="3141">
          <p15:clr>
            <a:srgbClr val="A4A3A4"/>
          </p15:clr>
        </p15:guide>
        <p15:guide id="15" pos="4474">
          <p15:clr>
            <a:srgbClr val="A4A3A4"/>
          </p15:clr>
        </p15:guide>
        <p15:guide id="16" pos="2262">
          <p15:clr>
            <a:srgbClr val="A4A3A4"/>
          </p15:clr>
        </p15:guide>
        <p15:guide id="17" pos="4729">
          <p15:clr>
            <a:srgbClr val="A4A3A4"/>
          </p15:clr>
        </p15:guide>
        <p15:guide id="18" pos="645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5118" autoAdjust="0"/>
  </p:normalViewPr>
  <p:slideViewPr>
    <p:cSldViewPr>
      <p:cViewPr varScale="1">
        <p:scale>
          <a:sx n="33" d="100"/>
          <a:sy n="33" d="100"/>
        </p:scale>
        <p:origin x="2616" y="48"/>
      </p:cViewPr>
      <p:guideLst>
        <p:guide orient="horz" pos="2381"/>
        <p:guide orient="horz" pos="397"/>
        <p:guide orient="horz" pos="4564"/>
        <p:guide orient="horz" pos="226"/>
        <p:guide orient="horz" pos="2353"/>
        <p:guide orient="horz" pos="2664"/>
        <p:guide orient="horz" pos="3061"/>
        <p:guide orient="horz" pos="1757"/>
        <p:guide orient="horz" pos="1587"/>
        <p:guide orient="horz" pos="2608"/>
        <p:guide pos="3368"/>
        <p:guide pos="306"/>
        <p:guide pos="6515"/>
        <p:guide pos="3141"/>
        <p:guide pos="4474"/>
        <p:guide pos="2262"/>
        <p:guide pos="4729"/>
        <p:guide pos="6458"/>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0" d="100"/>
          <a:sy n="60" d="100"/>
        </p:scale>
        <p:origin x="2790" y="78"/>
      </p:cViewPr>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413" cy="495300"/>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4" tIns="45717" rIns="91434" bIns="45717" rtlCol="0"/>
          <a:lstStyle>
            <a:lvl1pPr algn="r">
              <a:defRPr sz="1200"/>
            </a:lvl1pPr>
          </a:lstStyle>
          <a:p>
            <a:fld id="{8A3A07D5-F674-4EF6-86AE-8E635B2CB2DE}" type="datetimeFigureOut">
              <a:rPr kumimoji="1" lang="ja-JP" altLang="en-US" smtClean="0"/>
              <a:t>2020/8/28</a:t>
            </a:fld>
            <a:endParaRPr kumimoji="1" lang="ja-JP" altLang="en-US"/>
          </a:p>
        </p:txBody>
      </p:sp>
      <p:sp>
        <p:nvSpPr>
          <p:cNvPr id="4" name="フッター プレースホルダー 3"/>
          <p:cNvSpPr>
            <a:spLocks noGrp="1"/>
          </p:cNvSpPr>
          <p:nvPr>
            <p:ph type="ftr" sz="quarter" idx="2"/>
          </p:nvPr>
        </p:nvSpPr>
        <p:spPr>
          <a:xfrm>
            <a:off x="1" y="9371013"/>
            <a:ext cx="2919413" cy="495300"/>
          </a:xfrm>
          <a:prstGeom prst="rect">
            <a:avLst/>
          </a:prstGeom>
        </p:spPr>
        <p:txBody>
          <a:bodyPr vert="horz" lIns="91434" tIns="45717" rIns="91434"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34" tIns="45717" rIns="91434" bIns="45717" rtlCol="0" anchor="b"/>
          <a:lstStyle>
            <a:lvl1pPr algn="r">
              <a:defRPr sz="1200"/>
            </a:lvl1pPr>
          </a:lstStyle>
          <a:p>
            <a:fld id="{9E798932-F6AB-4C17-8DA7-9104B9A248A0}" type="slidenum">
              <a:rPr kumimoji="1" lang="ja-JP" altLang="en-US" smtClean="0"/>
              <a:t>‹#›</a:t>
            </a:fld>
            <a:endParaRPr kumimoji="1" lang="ja-JP" altLang="en-US"/>
          </a:p>
        </p:txBody>
      </p:sp>
    </p:spTree>
    <p:extLst>
      <p:ext uri="{BB962C8B-B14F-4D97-AF65-F5344CB8AC3E}">
        <p14:creationId xmlns:p14="http://schemas.microsoft.com/office/powerpoint/2010/main" val="95685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9031" cy="492780"/>
          </a:xfrm>
          <a:prstGeom prst="rect">
            <a:avLst/>
          </a:prstGeom>
        </p:spPr>
        <p:txBody>
          <a:bodyPr vert="horz" lIns="87565" tIns="43783" rIns="87565" bIns="43783"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5228" y="0"/>
            <a:ext cx="2919031" cy="492780"/>
          </a:xfrm>
          <a:prstGeom prst="rect">
            <a:avLst/>
          </a:prstGeom>
        </p:spPr>
        <p:txBody>
          <a:bodyPr vert="horz" lIns="87565" tIns="43783" rIns="87565" bIns="43783" rtlCol="0"/>
          <a:lstStyle>
            <a:lvl1pPr algn="r">
              <a:defRPr sz="1100"/>
            </a:lvl1pPr>
          </a:lstStyle>
          <a:p>
            <a:fld id="{3EA62D40-0B98-4DFB-86B7-65FBBFC4F31D}" type="datetimeFigureOut">
              <a:rPr kumimoji="1" lang="ja-JP" altLang="en-US" smtClean="0"/>
              <a:t>2020/8/28</a:t>
            </a:fld>
            <a:endParaRPr kumimoji="1" lang="ja-JP" altLang="en-US"/>
          </a:p>
        </p:txBody>
      </p:sp>
      <p:sp>
        <p:nvSpPr>
          <p:cNvPr id="4" name="スライド イメージ プレースホルダー 3"/>
          <p:cNvSpPr>
            <a:spLocks noGrp="1" noRot="1" noChangeAspect="1"/>
          </p:cNvSpPr>
          <p:nvPr>
            <p:ph type="sldImg" idx="2"/>
          </p:nvPr>
        </p:nvSpPr>
        <p:spPr>
          <a:xfrm>
            <a:off x="752475" y="741363"/>
            <a:ext cx="5230813" cy="3698875"/>
          </a:xfrm>
          <a:prstGeom prst="rect">
            <a:avLst/>
          </a:prstGeom>
          <a:noFill/>
          <a:ln w="12700">
            <a:solidFill>
              <a:prstClr val="black"/>
            </a:solidFill>
          </a:ln>
        </p:spPr>
        <p:txBody>
          <a:bodyPr vert="horz" lIns="87565" tIns="43783" rIns="87565" bIns="43783" rtlCol="0" anchor="ctr"/>
          <a:lstStyle/>
          <a:p>
            <a:endParaRPr lang="ja-JP" altLang="en-US"/>
          </a:p>
        </p:txBody>
      </p:sp>
      <p:sp>
        <p:nvSpPr>
          <p:cNvPr id="5" name="ノート プレースホルダー 4"/>
          <p:cNvSpPr>
            <a:spLocks noGrp="1"/>
          </p:cNvSpPr>
          <p:nvPr>
            <p:ph type="body" sz="quarter" idx="3"/>
          </p:nvPr>
        </p:nvSpPr>
        <p:spPr>
          <a:xfrm>
            <a:off x="673277" y="4686001"/>
            <a:ext cx="5389213" cy="4439612"/>
          </a:xfrm>
          <a:prstGeom prst="rect">
            <a:avLst/>
          </a:prstGeom>
        </p:spPr>
        <p:txBody>
          <a:bodyPr vert="horz" lIns="87565" tIns="43783" rIns="87565" bIns="4378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2004"/>
            <a:ext cx="2919031" cy="492780"/>
          </a:xfrm>
          <a:prstGeom prst="rect">
            <a:avLst/>
          </a:prstGeom>
        </p:spPr>
        <p:txBody>
          <a:bodyPr vert="horz" lIns="87565" tIns="43783" rIns="87565" bIns="43783"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228" y="9372004"/>
            <a:ext cx="2919031" cy="492780"/>
          </a:xfrm>
          <a:prstGeom prst="rect">
            <a:avLst/>
          </a:prstGeom>
        </p:spPr>
        <p:txBody>
          <a:bodyPr vert="horz" lIns="87565" tIns="43783" rIns="87565" bIns="43783" rtlCol="0" anchor="b"/>
          <a:lstStyle>
            <a:lvl1pPr algn="r">
              <a:defRPr sz="1100"/>
            </a:lvl1pPr>
          </a:lstStyle>
          <a:p>
            <a:fld id="{F75B6A20-2947-4B58-A5C9-6879AA24F75D}" type="slidenum">
              <a:rPr kumimoji="1" lang="ja-JP" altLang="en-US" smtClean="0"/>
              <a:t>‹#›</a:t>
            </a:fld>
            <a:endParaRPr kumimoji="1" lang="ja-JP" altLang="en-US"/>
          </a:p>
        </p:txBody>
      </p:sp>
    </p:spTree>
    <p:extLst>
      <p:ext uri="{BB962C8B-B14F-4D97-AF65-F5344CB8AC3E}">
        <p14:creationId xmlns:p14="http://schemas.microsoft.com/office/powerpoint/2010/main" val="4766400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1007649" y="4686001"/>
            <a:ext cx="4408738" cy="872597"/>
          </a:xfrm>
        </p:spPr>
        <p:txBody>
          <a:bodyPr/>
          <a:lstStyle/>
          <a:p>
            <a:pPr algn="ctr" defTabSz="987027">
              <a:lnSpc>
                <a:spcPct val="110000"/>
              </a:lnSpc>
              <a:defRPr/>
            </a:pP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A4716</a:t>
            </a: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　浸水防止用設備建具型構成部材</a:t>
            </a:r>
            <a:endParaRPr lang="en-US" altLang="ja-JP"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defTabSz="987027">
              <a:lnSpc>
                <a:spcPct val="110000"/>
              </a:lnSpc>
              <a:defRPr/>
            </a:pPr>
            <a:r>
              <a:rPr lang="ja-JP" altLang="en-US"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概要と運用について</a:t>
            </a:r>
            <a:endParaRPr lang="en-US" altLang="ja-JP"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0</a:t>
            </a:fld>
            <a:endParaRPr kumimoji="1" lang="ja-JP" altLang="en-US"/>
          </a:p>
        </p:txBody>
      </p:sp>
    </p:spTree>
    <p:extLst>
      <p:ext uri="{BB962C8B-B14F-4D97-AF65-F5344CB8AC3E}">
        <p14:creationId xmlns:p14="http://schemas.microsoft.com/office/powerpoint/2010/main" val="3068960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建物通用口などで使用されているものを常用、</a:t>
            </a:r>
            <a:r>
              <a:rPr kumimoji="1" lang="en-US" altLang="ja-JP" dirty="0"/>
              <a:t>JIS</a:t>
            </a:r>
            <a:r>
              <a:rPr kumimoji="1" lang="ja-JP" altLang="en-US" dirty="0"/>
              <a:t>　</a:t>
            </a:r>
            <a:r>
              <a:rPr kumimoji="1" lang="en-US" altLang="ja-JP" dirty="0"/>
              <a:t>A4702</a:t>
            </a:r>
            <a:r>
              <a:rPr kumimoji="1" lang="ja-JP" altLang="en-US" dirty="0"/>
              <a:t>と</a:t>
            </a:r>
            <a:r>
              <a:rPr kumimoji="1" lang="en-US" altLang="ja-JP" dirty="0"/>
              <a:t>JIS</a:t>
            </a:r>
            <a:r>
              <a:rPr kumimoji="1" lang="ja-JP" altLang="en-US" dirty="0"/>
              <a:t>　</a:t>
            </a:r>
            <a:r>
              <a:rPr kumimoji="1" lang="en-US" altLang="ja-JP" dirty="0"/>
              <a:t>A4705</a:t>
            </a:r>
            <a:r>
              <a:rPr kumimoji="1" lang="ja-JP" altLang="en-US" dirty="0" err="1"/>
              <a:t>に適</a:t>
            </a:r>
            <a:r>
              <a:rPr kumimoji="1" lang="ja-JP" altLang="en-US" dirty="0"/>
              <a:t>合した、ドア型とシャッター型を言います。</a:t>
            </a:r>
            <a:endParaRPr kumimoji="1" lang="en-US" altLang="ja-JP" dirty="0"/>
          </a:p>
          <a:p>
            <a:r>
              <a:rPr kumimoji="1" lang="ja-JP" altLang="en-US" dirty="0"/>
              <a:t>非常時に使用されるものを非常用として、</a:t>
            </a:r>
            <a:r>
              <a:rPr kumimoji="1" lang="en-US" altLang="ja-JP" dirty="0"/>
              <a:t>JIS</a:t>
            </a:r>
            <a:r>
              <a:rPr kumimoji="1" lang="ja-JP" altLang="en-US" dirty="0"/>
              <a:t>　</a:t>
            </a:r>
            <a:r>
              <a:rPr kumimoji="1" lang="en-US" altLang="ja-JP" dirty="0"/>
              <a:t>A4716</a:t>
            </a:r>
            <a:r>
              <a:rPr lang="ja-JP" altLang="en-US" dirty="0">
                <a:solidFill>
                  <a:prstClr val="black"/>
                </a:solidFill>
                <a:latin typeface="Calibri"/>
                <a:ea typeface="ＭＳ Ｐゴシック" panose="020B0600070205080204" pitchFamily="50" charset="-128"/>
              </a:rPr>
              <a:t>浸水防止用設備建具型構成部材</a:t>
            </a:r>
            <a:r>
              <a:rPr kumimoji="1" lang="ja-JP" altLang="en-US" dirty="0"/>
              <a:t>に適合したものを言います。</a:t>
            </a: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9</a:t>
            </a:fld>
            <a:endParaRPr kumimoji="1" lang="ja-JP" altLang="en-US"/>
          </a:p>
        </p:txBody>
      </p:sp>
    </p:spTree>
    <p:extLst>
      <p:ext uri="{BB962C8B-B14F-4D97-AF65-F5344CB8AC3E}">
        <p14:creationId xmlns:p14="http://schemas.microsoft.com/office/powerpoint/2010/main" val="1157666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40" algn="just"/>
            <a:r>
              <a:rPr kumimoji="0" lang="ja-JP" altLang="ja-JP" kern="100" dirty="0">
                <a:solidFill>
                  <a:sysClr val="windowText" lastClr="000000"/>
                </a:solidFill>
                <a:latin typeface="+mn-ea"/>
                <a:cs typeface="Times New Roman" panose="02020603050405020304" pitchFamily="18" charset="0"/>
              </a:rPr>
              <a:t>脱着型及び開口部設置型（起伏式・スイング式・スライディング式など）の取扱いに</a:t>
            </a:r>
            <a:r>
              <a:rPr kumimoji="0" lang="ja-JP" altLang="en-US" kern="100" dirty="0">
                <a:solidFill>
                  <a:sysClr val="windowText" lastClr="000000"/>
                </a:solidFill>
                <a:latin typeface="+mn-ea"/>
                <a:cs typeface="Times New Roman" panose="02020603050405020304" pitchFamily="18" charset="0"/>
              </a:rPr>
              <a:t>つい</a:t>
            </a:r>
            <a:r>
              <a:rPr kumimoji="0" lang="ja-JP" altLang="ja-JP" kern="100" dirty="0">
                <a:solidFill>
                  <a:sysClr val="windowText" lastClr="000000"/>
                </a:solidFill>
                <a:latin typeface="+mn-ea"/>
                <a:cs typeface="Times New Roman" panose="02020603050405020304" pitchFamily="18" charset="0"/>
              </a:rPr>
              <a:t>て</a:t>
            </a:r>
            <a:r>
              <a:rPr kumimoji="0" lang="ja-JP" altLang="en-US" kern="100" dirty="0">
                <a:solidFill>
                  <a:sysClr val="windowText" lastClr="000000"/>
                </a:solidFill>
                <a:latin typeface="+mn-ea"/>
                <a:cs typeface="Times New Roman" panose="02020603050405020304" pitchFamily="18" charset="0"/>
              </a:rPr>
              <a:t>、</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ja-JP" altLang="ja-JP" kern="100" dirty="0">
                <a:solidFill>
                  <a:sysClr val="windowText" lastClr="000000"/>
                </a:solidFill>
                <a:latin typeface="+mn-ea"/>
                <a:cs typeface="Times New Roman" panose="02020603050405020304" pitchFamily="18" charset="0"/>
              </a:rPr>
              <a:t>一般的に脱着型のものが</a:t>
            </a:r>
            <a:r>
              <a:rPr kumimoji="0" lang="ja-JP" altLang="en-US" kern="100" dirty="0">
                <a:solidFill>
                  <a:sysClr val="windowText" lastClr="000000"/>
                </a:solidFill>
                <a:latin typeface="+mn-ea"/>
                <a:cs typeface="Times New Roman" panose="02020603050405020304" pitchFamily="18" charset="0"/>
              </a:rPr>
              <a:t>多く利用されている</a:t>
            </a:r>
            <a:r>
              <a:rPr kumimoji="0" lang="ja-JP" altLang="ja-JP" kern="100" dirty="0">
                <a:solidFill>
                  <a:sysClr val="windowText" lastClr="000000"/>
                </a:solidFill>
                <a:latin typeface="+mn-ea"/>
                <a:cs typeface="Times New Roman" panose="02020603050405020304" pitchFamily="18" charset="0"/>
              </a:rPr>
              <a:t>が</a:t>
            </a:r>
            <a:r>
              <a:rPr kumimoji="0" lang="ja-JP" altLang="en-US" kern="100" dirty="0">
                <a:solidFill>
                  <a:sysClr val="windowText" lastClr="000000"/>
                </a:solidFill>
                <a:latin typeface="+mn-ea"/>
                <a:cs typeface="Times New Roman" panose="02020603050405020304" pitchFamily="18" charset="0"/>
              </a:rPr>
              <a:t>、建具型の各種浸水防止性能試験により</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ja-JP" altLang="en-US" kern="100" dirty="0">
                <a:solidFill>
                  <a:sysClr val="windowText" lastClr="000000"/>
                </a:solidFill>
                <a:latin typeface="+mn-ea"/>
                <a:cs typeface="Times New Roman" panose="02020603050405020304" pitchFamily="18" charset="0"/>
              </a:rPr>
              <a:t>性能評価が可能であることから、</a:t>
            </a:r>
            <a:r>
              <a:rPr kumimoji="0" lang="ja-JP" altLang="ja-JP" kern="100" dirty="0">
                <a:solidFill>
                  <a:sysClr val="windowText" lastClr="000000"/>
                </a:solidFill>
                <a:latin typeface="+mn-ea"/>
                <a:cs typeface="Times New Roman" panose="02020603050405020304" pitchFamily="18" charset="0"/>
              </a:rPr>
              <a:t>今回は見送</a:t>
            </a:r>
            <a:r>
              <a:rPr kumimoji="0" lang="ja-JP" altLang="en-US" kern="100" dirty="0">
                <a:solidFill>
                  <a:sysClr val="windowText" lastClr="000000"/>
                </a:solidFill>
                <a:latin typeface="+mn-ea"/>
                <a:cs typeface="Times New Roman" panose="02020603050405020304" pitchFamily="18" charset="0"/>
              </a:rPr>
              <a:t>りとなりました。</a:t>
            </a:r>
            <a:endParaRPr kumimoji="0" lang="en-US" altLang="ja-JP" kern="100" dirty="0">
              <a:solidFill>
                <a:sysClr val="windowText" lastClr="000000"/>
              </a:solidFill>
              <a:latin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10</a:t>
            </a:fld>
            <a:endParaRPr kumimoji="1" lang="ja-JP" altLang="en-US"/>
          </a:p>
        </p:txBody>
      </p:sp>
    </p:spTree>
    <p:extLst>
      <p:ext uri="{BB962C8B-B14F-4D97-AF65-F5344CB8AC3E}">
        <p14:creationId xmlns:p14="http://schemas.microsoft.com/office/powerpoint/2010/main" val="1547654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40" algn="just"/>
            <a:r>
              <a:rPr kumimoji="0" lang="ja-JP" altLang="en-US" kern="100" dirty="0">
                <a:solidFill>
                  <a:sysClr val="windowText" lastClr="000000"/>
                </a:solidFill>
                <a:latin typeface="+mn-ea"/>
                <a:cs typeface="Times New Roman" panose="02020603050405020304" pitchFamily="18" charset="0"/>
              </a:rPr>
              <a:t>本規格で</a:t>
            </a:r>
            <a:r>
              <a:rPr kumimoji="0" lang="ja-JP" altLang="ja-JP" kern="100" dirty="0">
                <a:solidFill>
                  <a:sysClr val="windowText" lastClr="000000"/>
                </a:solidFill>
                <a:latin typeface="+mn-ea"/>
                <a:cs typeface="Times New Roman" panose="02020603050405020304" pitchFamily="18" charset="0"/>
              </a:rPr>
              <a:t>は</a:t>
            </a:r>
            <a:r>
              <a:rPr kumimoji="0" lang="ja-JP" altLang="en-US" kern="100" dirty="0">
                <a:solidFill>
                  <a:sysClr val="windowText" lastClr="000000"/>
                </a:solidFill>
                <a:latin typeface="+mn-ea"/>
                <a:cs typeface="Times New Roman" panose="02020603050405020304" pitchFamily="18" charset="0"/>
              </a:rPr>
              <a:t>、</a:t>
            </a:r>
            <a:r>
              <a:rPr kumimoji="0" lang="ja-JP" altLang="ja-JP" kern="100" dirty="0">
                <a:solidFill>
                  <a:sysClr val="windowText" lastClr="000000"/>
                </a:solidFill>
                <a:latin typeface="+mn-ea"/>
                <a:cs typeface="Times New Roman" panose="02020603050405020304" pitchFamily="18" charset="0"/>
              </a:rPr>
              <a:t>地下空間</a:t>
            </a:r>
            <a:r>
              <a:rPr kumimoji="0" lang="ja-JP" altLang="en-US" kern="100" dirty="0">
                <a:solidFill>
                  <a:sysClr val="windowText" lastClr="000000"/>
                </a:solidFill>
                <a:latin typeface="+mn-ea"/>
                <a:cs typeface="Times New Roman" panose="02020603050405020304" pitchFamily="18" charset="0"/>
              </a:rPr>
              <a:t>や</a:t>
            </a:r>
            <a:r>
              <a:rPr kumimoji="0" lang="ja-JP" altLang="ja-JP" kern="100" dirty="0">
                <a:solidFill>
                  <a:sysClr val="windowText" lastClr="000000"/>
                </a:solidFill>
                <a:latin typeface="+mn-ea"/>
                <a:cs typeface="Times New Roman" panose="02020603050405020304" pitchFamily="18" charset="0"/>
              </a:rPr>
              <a:t>建築物</a:t>
            </a:r>
            <a:r>
              <a:rPr kumimoji="0" lang="ja-JP" altLang="en-US" kern="100" dirty="0">
                <a:solidFill>
                  <a:sysClr val="windowText" lastClr="000000"/>
                </a:solidFill>
                <a:latin typeface="+mn-ea"/>
                <a:cs typeface="Times New Roman" panose="02020603050405020304" pitchFamily="18" charset="0"/>
              </a:rPr>
              <a:t>への浸水被害を防ぐため</a:t>
            </a:r>
            <a:r>
              <a:rPr kumimoji="0" lang="ja-JP" altLang="ja-JP" kern="100" dirty="0">
                <a:solidFill>
                  <a:sysClr val="windowText" lastClr="000000"/>
                </a:solidFill>
                <a:latin typeface="+mn-ea"/>
                <a:cs typeface="Times New Roman" panose="02020603050405020304" pitchFamily="18" charset="0"/>
              </a:rPr>
              <a:t>開口部などに付設</a:t>
            </a:r>
            <a:r>
              <a:rPr kumimoji="0" lang="ja-JP" altLang="en-US" kern="100" dirty="0">
                <a:solidFill>
                  <a:sysClr val="windowText" lastClr="000000"/>
                </a:solidFill>
                <a:latin typeface="+mn-ea"/>
                <a:cs typeface="Times New Roman" panose="02020603050405020304" pitchFamily="18" charset="0"/>
              </a:rPr>
              <a:t>し</a:t>
            </a:r>
            <a:r>
              <a:rPr kumimoji="0" lang="ja-JP" altLang="ja-JP" kern="100" dirty="0">
                <a:solidFill>
                  <a:sysClr val="windowText" lastClr="000000"/>
                </a:solidFill>
                <a:latin typeface="+mn-ea"/>
                <a:cs typeface="Times New Roman" panose="02020603050405020304" pitchFamily="18" charset="0"/>
              </a:rPr>
              <a:t>て</a:t>
            </a:r>
            <a:r>
              <a:rPr kumimoji="0" lang="ja-JP" altLang="en-US" kern="100" dirty="0">
                <a:solidFill>
                  <a:sysClr val="windowText" lastClr="000000"/>
                </a:solidFill>
                <a:latin typeface="+mn-ea"/>
                <a:cs typeface="Times New Roman" panose="02020603050405020304" pitchFamily="18" charset="0"/>
              </a:rPr>
              <a:t>、</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ja-JP" altLang="ja-JP" kern="100" dirty="0">
                <a:solidFill>
                  <a:sysClr val="windowText" lastClr="000000"/>
                </a:solidFill>
                <a:latin typeface="+mn-ea"/>
                <a:cs typeface="Times New Roman" panose="02020603050405020304" pitchFamily="18" charset="0"/>
              </a:rPr>
              <a:t>降雨などに起因する外部から内部への水の流入を阻止又は軽減させ</a:t>
            </a:r>
            <a:r>
              <a:rPr kumimoji="0" lang="ja-JP" altLang="en-US" kern="100" dirty="0">
                <a:solidFill>
                  <a:sysClr val="windowText" lastClr="000000"/>
                </a:solidFill>
                <a:latin typeface="+mn-ea"/>
                <a:cs typeface="Times New Roman" panose="02020603050405020304" pitchFamily="18" charset="0"/>
              </a:rPr>
              <a:t>、</a:t>
            </a:r>
            <a:r>
              <a:rPr kumimoji="0" lang="ja-JP" altLang="ja-JP" kern="100" dirty="0">
                <a:solidFill>
                  <a:sysClr val="windowText" lastClr="000000"/>
                </a:solidFill>
                <a:latin typeface="+mn-ea"/>
                <a:cs typeface="Times New Roman" panose="02020603050405020304" pitchFamily="18" charset="0"/>
              </a:rPr>
              <a:t>内部が</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ja-JP" altLang="ja-JP" kern="100" dirty="0">
                <a:solidFill>
                  <a:sysClr val="windowText" lastClr="000000"/>
                </a:solidFill>
                <a:latin typeface="+mn-ea"/>
                <a:cs typeface="Times New Roman" panose="02020603050405020304" pitchFamily="18" charset="0"/>
              </a:rPr>
              <a:t>浸水状態に至る時間を遅延させることを目的としてい</a:t>
            </a:r>
            <a:r>
              <a:rPr kumimoji="0" lang="ja-JP" altLang="en-US" kern="100" dirty="0">
                <a:solidFill>
                  <a:sysClr val="windowText" lastClr="000000"/>
                </a:solidFill>
                <a:latin typeface="+mn-ea"/>
                <a:cs typeface="Times New Roman" panose="02020603050405020304" pitchFamily="18" charset="0"/>
              </a:rPr>
              <a:t>ます</a:t>
            </a:r>
            <a:r>
              <a:rPr kumimoji="0" lang="ja-JP" altLang="ja-JP" kern="100" dirty="0">
                <a:solidFill>
                  <a:sysClr val="windowText" lastClr="000000"/>
                </a:solidFill>
                <a:latin typeface="+mn-ea"/>
                <a:cs typeface="Times New Roman" panose="02020603050405020304" pitchFamily="18" charset="0"/>
              </a:rPr>
              <a:t>。</a:t>
            </a:r>
            <a:r>
              <a:rPr kumimoji="0" lang="ja-JP" altLang="en-US" kern="100" dirty="0">
                <a:solidFill>
                  <a:sysClr val="windowText" lastClr="000000"/>
                </a:solidFill>
                <a:latin typeface="+mn-ea"/>
                <a:cs typeface="Times New Roman" panose="02020603050405020304" pitchFamily="18" charset="0"/>
              </a:rPr>
              <a:t>　　　</a:t>
            </a:r>
            <a:endParaRPr kumimoji="0" lang="en-US" altLang="ja-JP" kern="100" dirty="0">
              <a:solidFill>
                <a:sysClr val="windowText" lastClr="000000"/>
              </a:solidFill>
              <a:latin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11</a:t>
            </a:fld>
            <a:endParaRPr kumimoji="1" lang="ja-JP" altLang="en-US"/>
          </a:p>
        </p:txBody>
      </p:sp>
    </p:spTree>
    <p:extLst>
      <p:ext uri="{BB962C8B-B14F-4D97-AF65-F5344CB8AC3E}">
        <p14:creationId xmlns:p14="http://schemas.microsoft.com/office/powerpoint/2010/main" val="369863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40" algn="just" defTabSz="995615"/>
            <a:r>
              <a:rPr kumimoji="0" lang="ja-JP" altLang="en-US" kern="100" dirty="0">
                <a:solidFill>
                  <a:sysClr val="windowText" lastClr="000000"/>
                </a:solidFill>
                <a:latin typeface="ＭＳ Ｐゴシック" panose="020B0600070205080204" pitchFamily="50" charset="-128"/>
                <a:cs typeface="Times New Roman" panose="02020603050405020304" pitchFamily="18" charset="0"/>
              </a:rPr>
              <a:t>漏水量による等級について、設置場所やハザードマップから選択してください。</a:t>
            </a:r>
            <a:endParaRPr kumimoji="0" lang="en-US" altLang="ja-JP" kern="100" dirty="0">
              <a:solidFill>
                <a:sysClr val="windowText" lastClr="000000"/>
              </a:solidFill>
              <a:latin typeface="ＭＳ Ｐゴシック" panose="020B0600070205080204" pitchFamily="50" charset="-128"/>
              <a:cs typeface="Times New Roman" panose="02020603050405020304" pitchFamily="18" charset="0"/>
            </a:endParaRPr>
          </a:p>
          <a:p>
            <a:pPr indent="133340" algn="just" defTabSz="995615"/>
            <a:r>
              <a:rPr kumimoji="0" lang="ja-JP" altLang="en-US" kern="100" dirty="0">
                <a:solidFill>
                  <a:sysClr val="windowText" lastClr="000000"/>
                </a:solidFill>
                <a:latin typeface="ＭＳ Ｐゴシック" panose="020B0600070205080204" pitchFamily="50" charset="-128"/>
                <a:cs typeface="Times New Roman" panose="02020603050405020304" pitchFamily="18" charset="0"/>
              </a:rPr>
              <a:t>単位は、時間（</a:t>
            </a:r>
            <a:r>
              <a:rPr kumimoji="0" lang="en-US" altLang="ja-JP" kern="100" dirty="0">
                <a:solidFill>
                  <a:sysClr val="windowText" lastClr="000000"/>
                </a:solidFill>
                <a:latin typeface="ＭＳ Ｐゴシック" panose="020B0600070205080204" pitchFamily="50" charset="-128"/>
                <a:cs typeface="Times New Roman" panose="02020603050405020304" pitchFamily="18" charset="0"/>
              </a:rPr>
              <a:t>1</a:t>
            </a:r>
            <a:r>
              <a:rPr kumimoji="0" lang="ja-JP" altLang="en-US" kern="100" dirty="0">
                <a:solidFill>
                  <a:sysClr val="windowText" lastClr="000000"/>
                </a:solidFill>
                <a:latin typeface="ＭＳ Ｐゴシック" panose="020B0600070205080204" pitchFamily="50" charset="-128"/>
                <a:cs typeface="Times New Roman" panose="02020603050405020304" pitchFamily="18" charset="0"/>
              </a:rPr>
              <a:t>時間）に単位水圧面積（</a:t>
            </a:r>
            <a:r>
              <a:rPr kumimoji="0" lang="en-US" altLang="ja-JP" kern="100" dirty="0">
                <a:solidFill>
                  <a:sysClr val="windowText" lastClr="000000"/>
                </a:solidFill>
                <a:latin typeface="ＭＳ Ｐゴシック" panose="020B0600070205080204" pitchFamily="50" charset="-128"/>
                <a:cs typeface="Times New Roman" panose="02020603050405020304" pitchFamily="18" charset="0"/>
              </a:rPr>
              <a:t>1</a:t>
            </a:r>
            <a:r>
              <a:rPr kumimoji="0" lang="ja-JP" altLang="en-US" kern="100" dirty="0">
                <a:solidFill>
                  <a:sysClr val="windowText" lastClr="000000"/>
                </a:solidFill>
                <a:latin typeface="ＭＳ Ｐゴシック" panose="020B0600070205080204" pitchFamily="50" charset="-128"/>
                <a:cs typeface="Times New Roman" panose="02020603050405020304" pitchFamily="18" charset="0"/>
              </a:rPr>
              <a:t>㎡）あたりに漏れる水の体積（㎥）で表示しました。</a:t>
            </a:r>
            <a:endParaRPr kumimoji="0" lang="en-US" altLang="ja-JP" kern="100" dirty="0">
              <a:solidFill>
                <a:sysClr val="windowText" lastClr="000000"/>
              </a:solidFill>
              <a:latin typeface="ＭＳ Ｐゴシック" panose="020B0600070205080204" pitchFamily="50" charset="-128"/>
              <a:cs typeface="Times New Roman" panose="02020603050405020304" pitchFamily="18" charset="0"/>
            </a:endParaRPr>
          </a:p>
          <a:p>
            <a:pPr indent="133340" algn="just" defTabSz="995615"/>
            <a:r>
              <a:rPr kumimoji="0" lang="ja-JP" altLang="en-US" kern="100" dirty="0">
                <a:solidFill>
                  <a:sysClr val="windowText" lastClr="000000"/>
                </a:solidFill>
                <a:latin typeface="ＭＳ Ｐゴシック" panose="020B0600070205080204" pitchFamily="50" charset="-128"/>
                <a:cs typeface="Times New Roman" panose="02020603050405020304" pitchFamily="18" charset="0"/>
              </a:rPr>
              <a:t>製品の呼び方は、浸水防止用設備建具型の形式・動作区分・等級・設定浸水高さを表記します。</a:t>
            </a:r>
            <a:endParaRPr kumimoji="0" lang="en-US" altLang="ja-JP" kern="100" dirty="0">
              <a:solidFill>
                <a:sysClr val="windowText" lastClr="000000"/>
              </a:solidFill>
              <a:latin typeface="ＭＳ Ｐゴシック" panose="020B0600070205080204" pitchFamily="50" charset="-128"/>
              <a:cs typeface="Times New Roman" panose="02020603050405020304" pitchFamily="18" charset="0"/>
            </a:endParaRPr>
          </a:p>
          <a:p>
            <a:pPr indent="133340" algn="just" defTabSz="995615"/>
            <a:r>
              <a:rPr kumimoji="0" lang="ja-JP" altLang="en-US" kern="100" dirty="0">
                <a:solidFill>
                  <a:sysClr val="windowText" lastClr="000000"/>
                </a:solidFill>
                <a:latin typeface="ＭＳ Ｐゴシック" panose="020B0600070205080204" pitchFamily="50" charset="-128"/>
                <a:cs typeface="Times New Roman" panose="02020603050405020304" pitchFamily="18" charset="0"/>
              </a:rPr>
              <a:t>建具型は管理用途に使用されるため、災害時のみ使用する設備は“非常用”と末尾に追加します。</a:t>
            </a:r>
            <a:endParaRPr kumimoji="0" lang="en-US" altLang="ja-JP" kern="100" dirty="0">
              <a:solidFill>
                <a:sysClr val="windowText" lastClr="000000"/>
              </a:solidFill>
              <a:latin typeface="ＭＳ Ｐゴシック" panose="020B0600070205080204" pitchFamily="50"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12</a:t>
            </a:fld>
            <a:endParaRPr kumimoji="1" lang="ja-JP" altLang="en-US"/>
          </a:p>
        </p:txBody>
      </p:sp>
    </p:spTree>
    <p:extLst>
      <p:ext uri="{BB962C8B-B14F-4D97-AF65-F5344CB8AC3E}">
        <p14:creationId xmlns:p14="http://schemas.microsoft.com/office/powerpoint/2010/main" val="322175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W1000×H2000</a:t>
            </a:r>
            <a:r>
              <a:rPr kumimoji="1" lang="ja-JP" altLang="en-US" dirty="0"/>
              <a:t>で、</a:t>
            </a:r>
            <a:r>
              <a:rPr kumimoji="1" lang="en-US" altLang="ja-JP" dirty="0"/>
              <a:t>2</a:t>
            </a:r>
            <a:r>
              <a:rPr kumimoji="1" lang="ja-JP" altLang="en-US" dirty="0"/>
              <a:t>㎡のドア型を例にすると</a:t>
            </a:r>
            <a:endParaRPr kumimoji="1" lang="en-US" altLang="ja-JP" dirty="0"/>
          </a:p>
          <a:p>
            <a:r>
              <a:rPr kumimoji="1" lang="en-US" altLang="ja-JP" dirty="0"/>
              <a:t>Ws-1</a:t>
            </a:r>
            <a:r>
              <a:rPr kumimoji="1" lang="ja-JP" altLang="en-US" dirty="0"/>
              <a:t>の場合、</a:t>
            </a:r>
            <a:r>
              <a:rPr kumimoji="1" lang="en-US" altLang="ja-JP" dirty="0"/>
              <a:t>1</a:t>
            </a:r>
            <a:r>
              <a:rPr kumimoji="1" lang="ja-JP" altLang="en-US" dirty="0"/>
              <a:t>時間当たり</a:t>
            </a:r>
            <a:r>
              <a:rPr kumimoji="1" lang="en-US" altLang="ja-JP" dirty="0"/>
              <a:t>100</a:t>
            </a:r>
            <a:r>
              <a:rPr kumimoji="1" lang="ja-JP" altLang="en-US" dirty="0"/>
              <a:t>～</a:t>
            </a:r>
            <a:r>
              <a:rPr kumimoji="1" lang="en-US" altLang="ja-JP" dirty="0"/>
              <a:t>400</a:t>
            </a:r>
            <a:r>
              <a:rPr kumimoji="1" lang="ja-JP" altLang="en-US" dirty="0"/>
              <a:t>リットルの漏水量、これは</a:t>
            </a:r>
            <a:r>
              <a:rPr kumimoji="1" lang="en-US" altLang="ja-JP" dirty="0"/>
              <a:t>200</a:t>
            </a:r>
            <a:r>
              <a:rPr kumimoji="1" lang="ja-JP" altLang="en-US" dirty="0"/>
              <a:t>リットルドラム缶の半分から</a:t>
            </a:r>
            <a:r>
              <a:rPr kumimoji="1" lang="en-US" altLang="ja-JP" dirty="0"/>
              <a:t>2</a:t>
            </a:r>
            <a:r>
              <a:rPr kumimoji="1" lang="ja-JP" altLang="en-US" dirty="0"/>
              <a:t>本分。</a:t>
            </a:r>
            <a:endParaRPr kumimoji="1" lang="en-US" altLang="ja-JP" dirty="0"/>
          </a:p>
          <a:p>
            <a:r>
              <a:rPr kumimoji="1" lang="en-US" altLang="ja-JP" dirty="0"/>
              <a:t>Ws-3</a:t>
            </a:r>
            <a:r>
              <a:rPr kumimoji="1" lang="ja-JP" altLang="en-US" dirty="0"/>
              <a:t>の場合、</a:t>
            </a:r>
            <a:r>
              <a:rPr kumimoji="1" lang="en-US" altLang="ja-JP" dirty="0"/>
              <a:t>1</a:t>
            </a:r>
            <a:r>
              <a:rPr kumimoji="1" lang="ja-JP" altLang="en-US" dirty="0"/>
              <a:t>時間当たり</a:t>
            </a:r>
            <a:r>
              <a:rPr kumimoji="1" lang="en-US" altLang="ja-JP" dirty="0"/>
              <a:t>20</a:t>
            </a:r>
            <a:r>
              <a:rPr kumimoji="1" lang="ja-JP" altLang="en-US" dirty="0"/>
              <a:t>～４０リットルの漏水量、２リットルペットボトル１０本から２０本。</a:t>
            </a:r>
            <a:endParaRPr kumimoji="1" lang="en-US" altLang="ja-JP" dirty="0"/>
          </a:p>
          <a:p>
            <a:r>
              <a:rPr kumimoji="1" lang="en-US" altLang="ja-JP" dirty="0"/>
              <a:t>Ws-6</a:t>
            </a:r>
            <a:r>
              <a:rPr kumimoji="1" lang="ja-JP" altLang="en-US" dirty="0"/>
              <a:t>の場合、</a:t>
            </a:r>
            <a:r>
              <a:rPr kumimoji="1" lang="en-US" altLang="ja-JP" dirty="0"/>
              <a:t>1</a:t>
            </a:r>
            <a:r>
              <a:rPr kumimoji="1" lang="ja-JP" altLang="en-US" dirty="0"/>
              <a:t>時間当たり</a:t>
            </a:r>
            <a:r>
              <a:rPr kumimoji="1" lang="en-US" altLang="ja-JP" dirty="0"/>
              <a:t>2</a:t>
            </a:r>
            <a:r>
              <a:rPr kumimoji="1" lang="ja-JP" altLang="en-US" dirty="0"/>
              <a:t>リットル以下の漏水量、牛乳パック</a:t>
            </a:r>
            <a:r>
              <a:rPr kumimoji="1" lang="en-US" altLang="ja-JP" dirty="0"/>
              <a:t>2</a:t>
            </a:r>
            <a:r>
              <a:rPr kumimoji="1" lang="ja-JP" altLang="en-US" dirty="0"/>
              <a:t>本分以下となります。</a:t>
            </a:r>
            <a:endParaRPr kumimoji="1" lang="en-US" altLang="ja-JP" dirty="0"/>
          </a:p>
          <a:p>
            <a:r>
              <a:rPr kumimoji="1" lang="ja-JP" altLang="en-US" dirty="0"/>
              <a:t>漏水量と室内面積、浸水している時間により室内にたまる水位を、イメージし易いと思います。</a:t>
            </a: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13</a:t>
            </a:fld>
            <a:endParaRPr kumimoji="1" lang="ja-JP" altLang="en-US"/>
          </a:p>
        </p:txBody>
      </p:sp>
    </p:spTree>
    <p:extLst>
      <p:ext uri="{BB962C8B-B14F-4D97-AF65-F5344CB8AC3E}">
        <p14:creationId xmlns:p14="http://schemas.microsoft.com/office/powerpoint/2010/main" val="1326922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浸水防止性能試験は、設定浸水高さまでの真水の静水圧における漏水量を計測することで、漏水量による等級に区分されます。</a:t>
            </a:r>
            <a:endParaRPr kumimoji="1" lang="en-US" altLang="ja-JP" dirty="0"/>
          </a:p>
          <a:p>
            <a:r>
              <a:rPr kumimoji="1" lang="ja-JP" altLang="en-US" dirty="0"/>
              <a:t>試験装置に試験体を取り付け、真水を注入した後、水位を確認します。</a:t>
            </a:r>
            <a:endParaRPr kumimoji="1" lang="en-US" altLang="ja-JP" dirty="0"/>
          </a:p>
          <a:p>
            <a:r>
              <a:rPr kumimoji="1" lang="ja-JP" altLang="en-US" dirty="0"/>
              <a:t>水位が安定した状態から</a:t>
            </a:r>
            <a:r>
              <a:rPr kumimoji="1" lang="en-US" altLang="ja-JP" dirty="0"/>
              <a:t>1</a:t>
            </a:r>
            <a:r>
              <a:rPr kumimoji="1" lang="ja-JP" altLang="en-US" dirty="0"/>
              <a:t>分間経過後、漏水を</a:t>
            </a:r>
            <a:r>
              <a:rPr kumimoji="1" lang="en-US" altLang="ja-JP" dirty="0"/>
              <a:t>1</a:t>
            </a:r>
            <a:r>
              <a:rPr kumimoji="1" lang="ja-JP" altLang="en-US" dirty="0"/>
              <a:t>分間集水して計測します。</a:t>
            </a:r>
            <a:endParaRPr kumimoji="1" lang="en-US" altLang="ja-JP" dirty="0"/>
          </a:p>
          <a:p>
            <a:r>
              <a:rPr kumimoji="1" lang="ja-JP" altLang="en-US" dirty="0"/>
              <a:t>同じ作業を</a:t>
            </a:r>
            <a:r>
              <a:rPr kumimoji="1" lang="en-US" altLang="ja-JP" dirty="0"/>
              <a:t>3</a:t>
            </a:r>
            <a:r>
              <a:rPr kumimoji="1" lang="ja-JP" altLang="en-US" dirty="0"/>
              <a:t>回行い、平均値を算出し、</a:t>
            </a:r>
            <a:r>
              <a:rPr kumimoji="1" lang="en-US" altLang="ja-JP" dirty="0"/>
              <a:t>1</a:t>
            </a:r>
            <a:r>
              <a:rPr kumimoji="1" lang="ja-JP" altLang="en-US" dirty="0"/>
              <a:t>時間、１㎡に換算して漏水量を算出します。</a:t>
            </a:r>
            <a:endParaRPr kumimoji="1" lang="en-US" altLang="ja-JP" dirty="0"/>
          </a:p>
          <a:p>
            <a:r>
              <a:rPr kumimoji="1" lang="ja-JP" altLang="en-US" dirty="0"/>
              <a:t>その際、水温は</a:t>
            </a:r>
            <a:r>
              <a:rPr kumimoji="1" lang="en-US" altLang="ja-JP" dirty="0"/>
              <a:t>20</a:t>
            </a:r>
            <a:r>
              <a:rPr kumimoji="1" lang="ja-JP" altLang="en-US" dirty="0"/>
              <a:t>℃での推移に換算する必要があるので注意してください。</a:t>
            </a:r>
            <a:endParaRPr kumimoji="1" lang="en-US" altLang="ja-JP" dirty="0"/>
          </a:p>
          <a:p>
            <a:r>
              <a:rPr kumimoji="1" lang="ja-JP" altLang="en-US" dirty="0"/>
              <a:t>設定浸水高さでの試験体の各部材の損傷、変形などを目視確認します。</a:t>
            </a:r>
            <a:endParaRPr kumimoji="1" lang="en-US" altLang="ja-JP" dirty="0"/>
          </a:p>
          <a:p>
            <a:r>
              <a:rPr kumimoji="1" lang="ja-JP" altLang="en-US" dirty="0"/>
              <a:t>排水後も同様の確認を行い、開閉操作を行って使用上の支障がないことを確認します。</a:t>
            </a: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14</a:t>
            </a:fld>
            <a:endParaRPr kumimoji="1" lang="ja-JP" altLang="en-US"/>
          </a:p>
        </p:txBody>
      </p:sp>
    </p:spTree>
    <p:extLst>
      <p:ext uri="{BB962C8B-B14F-4D97-AF65-F5344CB8AC3E}">
        <p14:creationId xmlns:p14="http://schemas.microsoft.com/office/powerpoint/2010/main" val="25780126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40" algn="just"/>
            <a:r>
              <a:rPr kumimoji="0" lang="ja-JP" altLang="ja-JP" kern="100" dirty="0">
                <a:solidFill>
                  <a:sysClr val="windowText" lastClr="000000"/>
                </a:solidFill>
                <a:latin typeface="+mn-ea"/>
                <a:cs typeface="Times New Roman" panose="02020603050405020304" pitchFamily="18" charset="0"/>
              </a:rPr>
              <a:t>泥水や動水及び流下物などについても考慮</a:t>
            </a:r>
            <a:r>
              <a:rPr kumimoji="0" lang="ja-JP" altLang="en-US" kern="100" dirty="0">
                <a:solidFill>
                  <a:sysClr val="windowText" lastClr="000000"/>
                </a:solidFill>
                <a:latin typeface="+mn-ea"/>
                <a:cs typeface="Times New Roman" panose="02020603050405020304" pitchFamily="18" charset="0"/>
              </a:rPr>
              <a:t>が必要との意見がＪＩＳ原案作成委員会であったが、</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ja-JP" altLang="en-US" kern="100" dirty="0">
                <a:solidFill>
                  <a:sysClr val="windowText" lastClr="000000"/>
                </a:solidFill>
                <a:latin typeface="+mn-ea"/>
                <a:cs typeface="Times New Roman" panose="02020603050405020304" pitchFamily="18" charset="0"/>
              </a:rPr>
              <a:t>環境が違うため想定することが困難であることから、</a:t>
            </a:r>
            <a:r>
              <a:rPr kumimoji="0" lang="ja-JP" altLang="ja-JP" kern="100" dirty="0">
                <a:solidFill>
                  <a:sysClr val="windowText" lastClr="000000"/>
                </a:solidFill>
                <a:latin typeface="+mn-ea"/>
                <a:cs typeface="Times New Roman" panose="02020603050405020304" pitchFamily="18" charset="0"/>
              </a:rPr>
              <a:t>次回改定時に新たな要求事項</a:t>
            </a:r>
            <a:r>
              <a:rPr kumimoji="0" lang="ja-JP" altLang="en-US" kern="100" dirty="0">
                <a:solidFill>
                  <a:sysClr val="windowText" lastClr="000000"/>
                </a:solidFill>
                <a:latin typeface="+mn-ea"/>
                <a:cs typeface="Times New Roman" panose="02020603050405020304" pitchFamily="18" charset="0"/>
              </a:rPr>
              <a:t>を</a:t>
            </a:r>
            <a:r>
              <a:rPr kumimoji="0" lang="ja-JP" altLang="ja-JP" kern="100" dirty="0">
                <a:solidFill>
                  <a:sysClr val="windowText" lastClr="000000"/>
                </a:solidFill>
                <a:latin typeface="+mn-ea"/>
                <a:cs typeface="Times New Roman" panose="02020603050405020304" pitchFamily="18" charset="0"/>
              </a:rPr>
              <a:t>検討</a:t>
            </a:r>
            <a:r>
              <a:rPr kumimoji="0" lang="ja-JP" altLang="en-US" kern="100" dirty="0">
                <a:solidFill>
                  <a:sysClr val="windowText" lastClr="000000"/>
                </a:solidFill>
                <a:latin typeface="+mn-ea"/>
                <a:cs typeface="Times New Roman" panose="02020603050405020304" pitchFamily="18" charset="0"/>
              </a:rPr>
              <a:t>することとした</a:t>
            </a:r>
            <a:r>
              <a:rPr kumimoji="0" lang="ja-JP" altLang="ja-JP" kern="100" dirty="0">
                <a:solidFill>
                  <a:sysClr val="windowText" lastClr="000000"/>
                </a:solidFill>
                <a:latin typeface="+mn-ea"/>
                <a:cs typeface="Times New Roman" panose="02020603050405020304" pitchFamily="18" charset="0"/>
              </a:rPr>
              <a:t>。</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ja-JP" altLang="en-US" kern="100" dirty="0">
                <a:solidFill>
                  <a:sysClr val="windowText" lastClr="000000"/>
                </a:solidFill>
                <a:latin typeface="+mn-ea"/>
                <a:cs typeface="Times New Roman" panose="02020603050405020304" pitchFamily="18" charset="0"/>
              </a:rPr>
              <a:t>また、ＪＩＳＣ審査会で “注記：この部材の使用目的に、津波に起因する浸水の防止は想定していない”追記された。</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ja-JP" altLang="en-US" kern="100" dirty="0">
                <a:solidFill>
                  <a:sysClr val="windowText" lastClr="000000"/>
                </a:solidFill>
                <a:latin typeface="+mn-ea"/>
                <a:cs typeface="Times New Roman" panose="02020603050405020304" pitchFamily="18" charset="0"/>
              </a:rPr>
              <a:t>審議中に問題となった事項</a:t>
            </a:r>
            <a:endParaRPr kumimoji="0" lang="en-US" altLang="ja-JP" kern="100" dirty="0">
              <a:solidFill>
                <a:sysClr val="windowText" lastClr="000000"/>
              </a:solidFill>
              <a:latin typeface="+mn-ea"/>
              <a:cs typeface="Times New Roman" panose="02020603050405020304" pitchFamily="18" charset="0"/>
            </a:endParaRPr>
          </a:p>
          <a:p>
            <a:pPr indent="133340" algn="just" defTabSz="995615"/>
            <a:r>
              <a:rPr kumimoji="0" lang="ja-JP" altLang="en-US" kern="0" dirty="0">
                <a:solidFill>
                  <a:sysClr val="windowText" lastClr="000000"/>
                </a:solidFill>
                <a:latin typeface="+mn-ea"/>
              </a:rPr>
              <a:t>建具型以外の脱着型及び開口部設置型の浸水防止性能評価は、どうなるのか。</a:t>
            </a:r>
            <a:endParaRPr kumimoji="0" lang="en-US" altLang="ja-JP" kern="0" dirty="0">
              <a:solidFill>
                <a:sysClr val="windowText" lastClr="000000"/>
              </a:solidFill>
              <a:latin typeface="+mn-ea"/>
            </a:endParaRPr>
          </a:p>
          <a:p>
            <a:pPr indent="133340" algn="just"/>
            <a:r>
              <a:rPr kumimoji="0" lang="ja-JP" altLang="en-US" kern="0" dirty="0">
                <a:solidFill>
                  <a:sysClr val="windowText" lastClr="000000"/>
                </a:solidFill>
                <a:latin typeface="+mn-ea"/>
              </a:rPr>
              <a:t>建具型の浸水防止性能評価は、脱着型及び開口部設置型でも同様の性能試験が可能であるため、</a:t>
            </a:r>
            <a:endParaRPr kumimoji="0" lang="en-US" altLang="ja-JP" kern="0" dirty="0">
              <a:solidFill>
                <a:sysClr val="windowText" lastClr="000000"/>
              </a:solidFill>
              <a:latin typeface="+mn-ea"/>
            </a:endParaRPr>
          </a:p>
          <a:p>
            <a:pPr indent="133340" algn="just"/>
            <a:r>
              <a:rPr kumimoji="0" lang="ja-JP" altLang="en-US" kern="0" dirty="0">
                <a:solidFill>
                  <a:sysClr val="windowText" lastClr="000000"/>
                </a:solidFill>
                <a:latin typeface="+mn-ea"/>
              </a:rPr>
              <a:t>建具型以外でも性能評価はできるとした。</a:t>
            </a:r>
            <a:endParaRPr kumimoji="0" lang="en-US" altLang="ja-JP" kern="0" dirty="0">
              <a:solidFill>
                <a:sysClr val="windowText" lastClr="000000"/>
              </a:solidFill>
              <a:latin typeface="+mn-ea"/>
            </a:endParaRPr>
          </a:p>
          <a:p>
            <a:pPr indent="133340" algn="just"/>
            <a:r>
              <a:rPr kumimoji="0" lang="ja-JP" altLang="ja-JP" kern="100" dirty="0">
                <a:solidFill>
                  <a:sysClr val="windowText" lastClr="000000"/>
                </a:solidFill>
                <a:latin typeface="+mn-ea"/>
                <a:cs typeface="Times New Roman" panose="02020603050405020304" pitchFamily="18" charset="0"/>
              </a:rPr>
              <a:t>ドア型の</a:t>
            </a:r>
            <a:r>
              <a:rPr kumimoji="0" lang="ja-JP" altLang="en-US" kern="100" dirty="0">
                <a:solidFill>
                  <a:sysClr val="windowText" lastClr="000000"/>
                </a:solidFill>
                <a:latin typeface="+mn-ea"/>
              </a:rPr>
              <a:t>設置について</a:t>
            </a:r>
            <a:r>
              <a:rPr kumimoji="0" lang="ja-JP" altLang="en-US" kern="100" dirty="0">
                <a:solidFill>
                  <a:sysClr val="windowText" lastClr="000000"/>
                </a:solidFill>
                <a:latin typeface="+mn-ea"/>
                <a:cs typeface="Times New Roman" panose="02020603050405020304" pitchFamily="18" charset="0"/>
              </a:rPr>
              <a:t>、</a:t>
            </a:r>
            <a:r>
              <a:rPr kumimoji="0" lang="ja-JP" altLang="ja-JP" kern="100" dirty="0">
                <a:solidFill>
                  <a:sysClr val="windowText" lastClr="000000"/>
                </a:solidFill>
                <a:latin typeface="+mn-ea"/>
                <a:cs typeface="Times New Roman" panose="02020603050405020304" pitchFamily="18" charset="0"/>
              </a:rPr>
              <a:t>内のり幅</a:t>
            </a:r>
            <a:r>
              <a:rPr kumimoji="0" lang="en-US" altLang="ja-JP" kern="100" dirty="0">
                <a:solidFill>
                  <a:sysClr val="windowText" lastClr="000000"/>
                </a:solidFill>
                <a:latin typeface="+mn-ea"/>
              </a:rPr>
              <a:t>1000</a:t>
            </a:r>
            <a:r>
              <a:rPr kumimoji="0" lang="ja-JP" altLang="en-US" kern="100" dirty="0">
                <a:solidFill>
                  <a:sysClr val="windowText" lastClr="000000"/>
                </a:solidFill>
                <a:latin typeface="+mn-ea"/>
              </a:rPr>
              <a:t>㎜</a:t>
            </a:r>
            <a:r>
              <a:rPr kumimoji="0" lang="ja-JP" altLang="ja-JP" kern="100" dirty="0">
                <a:solidFill>
                  <a:sysClr val="windowText" lastClr="000000"/>
                </a:solidFill>
                <a:latin typeface="+mn-ea"/>
                <a:cs typeface="Times New Roman" panose="02020603050405020304" pitchFamily="18" charset="0"/>
              </a:rPr>
              <a:t>×内のり高さ</a:t>
            </a:r>
            <a:r>
              <a:rPr kumimoji="0" lang="en-US" altLang="ja-JP" kern="100" dirty="0">
                <a:solidFill>
                  <a:sysClr val="windowText" lastClr="000000"/>
                </a:solidFill>
                <a:latin typeface="+mn-ea"/>
              </a:rPr>
              <a:t>2000</a:t>
            </a:r>
            <a:r>
              <a:rPr kumimoji="0" lang="ja-JP" altLang="en-US" kern="100" dirty="0">
                <a:solidFill>
                  <a:sysClr val="windowText" lastClr="000000"/>
                </a:solidFill>
                <a:latin typeface="+mn-ea"/>
              </a:rPr>
              <a:t>㎜未満</a:t>
            </a:r>
            <a:r>
              <a:rPr kumimoji="0" lang="ja-JP" altLang="ja-JP" kern="100" dirty="0">
                <a:solidFill>
                  <a:sysClr val="windowText" lastClr="000000"/>
                </a:solidFill>
                <a:latin typeface="+mn-ea"/>
                <a:cs typeface="Times New Roman" panose="02020603050405020304" pitchFamily="18" charset="0"/>
              </a:rPr>
              <a:t>を想定して設置時間を決</a:t>
            </a:r>
            <a:r>
              <a:rPr kumimoji="0" lang="ja-JP" altLang="en-US" kern="100" dirty="0">
                <a:solidFill>
                  <a:sysClr val="windowText" lastClr="000000"/>
                </a:solidFill>
                <a:latin typeface="+mn-ea"/>
                <a:cs typeface="Times New Roman" panose="02020603050405020304" pitchFamily="18" charset="0"/>
              </a:rPr>
              <a:t>め</a:t>
            </a:r>
            <a:r>
              <a:rPr kumimoji="0" lang="ja-JP" altLang="ja-JP" kern="100" dirty="0">
                <a:solidFill>
                  <a:sysClr val="windowText" lastClr="000000"/>
                </a:solidFill>
                <a:latin typeface="+mn-ea"/>
                <a:cs typeface="Times New Roman" panose="02020603050405020304" pitchFamily="18" charset="0"/>
              </a:rPr>
              <a:t>た。</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ja-JP" altLang="en-US" kern="100" dirty="0">
                <a:solidFill>
                  <a:sysClr val="windowText" lastClr="000000"/>
                </a:solidFill>
                <a:latin typeface="+mn-ea"/>
                <a:cs typeface="Times New Roman" panose="02020603050405020304" pitchFamily="18" charset="0"/>
              </a:rPr>
              <a:t>それを超えるものは大型とし非常用となり重量のある大型のドア型</a:t>
            </a:r>
            <a:r>
              <a:rPr kumimoji="0" lang="ja-JP" altLang="ja-JP" kern="100" dirty="0">
                <a:solidFill>
                  <a:sysClr val="windowText" lastClr="000000"/>
                </a:solidFill>
                <a:latin typeface="+mn-ea"/>
                <a:cs typeface="Times New Roman" panose="02020603050405020304" pitchFamily="18" charset="0"/>
              </a:rPr>
              <a:t>は</a:t>
            </a:r>
            <a:r>
              <a:rPr kumimoji="0" lang="ja-JP" altLang="en-US" kern="100" dirty="0">
                <a:solidFill>
                  <a:sysClr val="windowText" lastClr="000000"/>
                </a:solidFill>
                <a:latin typeface="+mn-ea"/>
                <a:cs typeface="Times New Roman" panose="02020603050405020304" pitchFamily="18" charset="0"/>
              </a:rPr>
              <a:t>、</a:t>
            </a:r>
            <a:r>
              <a:rPr kumimoji="0" lang="ja-JP" altLang="ja-JP" kern="100" dirty="0">
                <a:solidFill>
                  <a:sysClr val="windowText" lastClr="000000"/>
                </a:solidFill>
                <a:latin typeface="+mn-ea"/>
                <a:cs typeface="Times New Roman" panose="02020603050405020304" pitchFamily="18" charset="0"/>
              </a:rPr>
              <a:t>安全性を考慮し受渡当事者間の協議</a:t>
            </a:r>
            <a:r>
              <a:rPr kumimoji="0" lang="ja-JP" altLang="en-US" kern="100" dirty="0">
                <a:solidFill>
                  <a:sysClr val="windowText" lastClr="000000"/>
                </a:solidFill>
                <a:latin typeface="+mn-ea"/>
                <a:cs typeface="Times New Roman" panose="02020603050405020304" pitchFamily="18" charset="0"/>
              </a:rPr>
              <a:t>で</a:t>
            </a:r>
            <a:r>
              <a:rPr kumimoji="0" lang="ja-JP" altLang="ja-JP" kern="100" dirty="0">
                <a:solidFill>
                  <a:sysClr val="windowText" lastClr="000000"/>
                </a:solidFill>
                <a:latin typeface="+mn-ea"/>
                <a:cs typeface="Times New Roman" panose="02020603050405020304" pitchFamily="18" charset="0"/>
              </a:rPr>
              <a:t>設定するとした。</a:t>
            </a:r>
            <a:endParaRPr kumimoji="0" lang="en-US" altLang="ja-JP" kern="100" dirty="0">
              <a:solidFill>
                <a:sysClr val="windowText" lastClr="000000"/>
              </a:solidFill>
              <a:latin typeface="+mn-ea"/>
              <a:cs typeface="Times New Roman" panose="02020603050405020304" pitchFamily="18" charset="0"/>
            </a:endParaRPr>
          </a:p>
          <a:p>
            <a:pPr indent="133340" algn="just">
              <a:defRPr/>
            </a:pPr>
            <a:r>
              <a:rPr kumimoji="0" lang="ja-JP" altLang="en-US" kern="100" dirty="0">
                <a:solidFill>
                  <a:sysClr val="windowText" lastClr="000000"/>
                </a:solidFill>
                <a:latin typeface="+mn-ea"/>
                <a:cs typeface="Times New Roman" panose="02020603050405020304" pitchFamily="18" charset="0"/>
              </a:rPr>
              <a:t>止水材について、合成ゴム以外でも採用できるよう表記に配慮した。</a:t>
            </a:r>
            <a:endParaRPr kumimoji="0" lang="en-US" altLang="ja-JP" kern="100" dirty="0">
              <a:solidFill>
                <a:sysClr val="windowText" lastClr="000000"/>
              </a:solidFill>
              <a:latin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15</a:t>
            </a:fld>
            <a:endParaRPr kumimoji="1" lang="ja-JP" altLang="en-US"/>
          </a:p>
        </p:txBody>
      </p:sp>
    </p:spTree>
    <p:extLst>
      <p:ext uri="{BB962C8B-B14F-4D97-AF65-F5344CB8AC3E}">
        <p14:creationId xmlns:p14="http://schemas.microsoft.com/office/powerpoint/2010/main" val="338029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32567" y="4686001"/>
            <a:ext cx="5715634" cy="3487515"/>
          </a:xfrm>
        </p:spPr>
        <p:txBody>
          <a:bodyPr/>
          <a:lstStyle/>
          <a:p>
            <a:pPr indent="133340" algn="just"/>
            <a:r>
              <a:rPr kumimoji="0" lang="ja-JP" altLang="en-US" sz="1100" kern="0" dirty="0">
                <a:solidFill>
                  <a:srgbClr val="000000"/>
                </a:solidFill>
                <a:latin typeface="+mn-ea"/>
              </a:rPr>
              <a:t>１</a:t>
            </a:r>
            <a:r>
              <a:rPr kumimoji="0" lang="en-US" altLang="ja-JP" sz="1100" kern="0" dirty="0">
                <a:solidFill>
                  <a:srgbClr val="000000"/>
                </a:solidFill>
                <a:latin typeface="+mn-ea"/>
              </a:rPr>
              <a:t>.</a:t>
            </a:r>
            <a:r>
              <a:rPr kumimoji="0" lang="ja-JP" altLang="en-US" sz="1100" kern="0" dirty="0">
                <a:solidFill>
                  <a:srgbClr val="000000"/>
                </a:solidFill>
                <a:latin typeface="+mn-ea"/>
              </a:rPr>
              <a:t>ＪＩＳ製品としての評価は、自社試験データでよいか。</a:t>
            </a:r>
            <a:r>
              <a:rPr kumimoji="0" lang="ja-JP" altLang="en-US" sz="1100" kern="0" dirty="0">
                <a:solidFill>
                  <a:sysClr val="windowText" lastClr="000000"/>
                </a:solidFill>
                <a:latin typeface="+mn-ea"/>
              </a:rPr>
              <a:t> </a:t>
            </a:r>
            <a:endParaRPr kumimoji="0" lang="en-US" altLang="ja-JP" sz="1100" kern="0" dirty="0">
              <a:solidFill>
                <a:sysClr val="windowText" lastClr="000000"/>
              </a:solidFill>
              <a:latin typeface="+mn-ea"/>
            </a:endParaRPr>
          </a:p>
          <a:p>
            <a:pPr indent="133340" algn="just"/>
            <a:r>
              <a:rPr kumimoji="0" lang="ja-JP" altLang="en-US" sz="1100" kern="0" dirty="0">
                <a:solidFill>
                  <a:srgbClr val="000000"/>
                </a:solidFill>
                <a:latin typeface="+mn-ea"/>
              </a:rPr>
              <a:t>　 各社各様の試験方法を行っているため、浸水防止性能比較ができないことから</a:t>
            </a:r>
            <a:r>
              <a:rPr kumimoji="0" lang="ja-JP" altLang="en-US"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ＪＩＳ化した</a:t>
            </a:r>
            <a:endParaRPr kumimoji="0" lang="en-US" altLang="ja-JP" sz="1100" kern="0" dirty="0">
              <a:solidFill>
                <a:srgbClr val="000000"/>
              </a:solidFill>
              <a:latin typeface="+mn-ea"/>
            </a:endParaRPr>
          </a:p>
          <a:p>
            <a:pPr indent="133340" algn="just"/>
            <a:r>
              <a:rPr kumimoji="0" lang="ja-JP" altLang="en-US" sz="1100" kern="0" dirty="0">
                <a:solidFill>
                  <a:srgbClr val="000000"/>
                </a:solidFill>
                <a:latin typeface="+mn-ea"/>
              </a:rPr>
              <a:t>　　経緯があります。</a:t>
            </a:r>
            <a:endParaRPr kumimoji="0" lang="en-US" altLang="ja-JP" sz="1100" kern="0" dirty="0">
              <a:solidFill>
                <a:srgbClr val="000000"/>
              </a:solidFill>
              <a:latin typeface="+mn-ea"/>
            </a:endParaRPr>
          </a:p>
          <a:p>
            <a:pPr indent="133340" algn="just"/>
            <a:r>
              <a:rPr kumimoji="0" lang="ja-JP" altLang="en-US" sz="1100" kern="0" dirty="0">
                <a:solidFill>
                  <a:srgbClr val="000000"/>
                </a:solidFill>
                <a:latin typeface="+mn-ea"/>
              </a:rPr>
              <a:t>　今回ＪＩＳ規格した試験方法及び漏水等級で、自社製品評価を実施 してください。</a:t>
            </a:r>
            <a:endParaRPr kumimoji="0" lang="en-US" altLang="ja-JP" sz="1100" kern="0" dirty="0">
              <a:solidFill>
                <a:srgbClr val="000000"/>
              </a:solidFill>
              <a:latin typeface="+mn-ea"/>
            </a:endParaRPr>
          </a:p>
          <a:p>
            <a:pPr indent="133340" algn="just"/>
            <a:r>
              <a:rPr kumimoji="0" lang="ja-JP" altLang="en-US" sz="1100" kern="0" dirty="0">
                <a:solidFill>
                  <a:srgbClr val="000000"/>
                </a:solidFill>
                <a:latin typeface="+mn-ea"/>
              </a:rPr>
              <a:t>　また、公的評価が必要な場合、（一財）建材試験センターなど公的検査機関へ相談ください。</a:t>
            </a:r>
            <a:r>
              <a:rPr kumimoji="0" lang="ja-JP" altLang="en-US" sz="1100" kern="0" dirty="0">
                <a:solidFill>
                  <a:sysClr val="windowText" lastClr="000000"/>
                </a:solidFill>
                <a:latin typeface="+mn-ea"/>
              </a:rPr>
              <a:t> </a:t>
            </a:r>
            <a:endParaRPr kumimoji="0" lang="en-US" altLang="ja-JP" sz="1100" kern="0" dirty="0">
              <a:solidFill>
                <a:srgbClr val="000000"/>
              </a:solidFill>
              <a:latin typeface="+mn-ea"/>
            </a:endParaRPr>
          </a:p>
          <a:p>
            <a:pPr indent="133340" algn="just"/>
            <a:r>
              <a:rPr kumimoji="0" lang="ja-JP" altLang="en-US" sz="1100" kern="0" dirty="0">
                <a:solidFill>
                  <a:srgbClr val="000000"/>
                </a:solidFill>
                <a:latin typeface="+mn-ea"/>
              </a:rPr>
              <a:t>２</a:t>
            </a:r>
            <a:r>
              <a:rPr kumimoji="0" lang="en-US" altLang="ja-JP" sz="1100" kern="0" dirty="0">
                <a:solidFill>
                  <a:srgbClr val="000000"/>
                </a:solidFill>
                <a:latin typeface="+mn-ea"/>
              </a:rPr>
              <a:t>.</a:t>
            </a:r>
            <a:r>
              <a:rPr kumimoji="0" lang="ja-JP" altLang="en-US" sz="1100" kern="0" dirty="0">
                <a:solidFill>
                  <a:srgbClr val="000000"/>
                </a:solidFill>
                <a:latin typeface="+mn-ea"/>
              </a:rPr>
              <a:t>製品毎の試験は必要か。</a:t>
            </a:r>
            <a:r>
              <a:rPr kumimoji="0" lang="ja-JP" altLang="en-US" sz="1100" kern="0" dirty="0">
                <a:solidFill>
                  <a:sysClr val="windowText" lastClr="000000"/>
                </a:solidFill>
                <a:latin typeface="+mn-ea"/>
              </a:rPr>
              <a:t> </a:t>
            </a:r>
            <a:endParaRPr kumimoji="0" lang="en-US" altLang="ja-JP" sz="1100" kern="0" dirty="0">
              <a:solidFill>
                <a:sysClr val="windowText" lastClr="000000"/>
              </a:solidFill>
              <a:latin typeface="+mn-ea"/>
            </a:endParaRPr>
          </a:p>
          <a:p>
            <a:pPr indent="133340" algn="just"/>
            <a:r>
              <a:rPr kumimoji="0" lang="ja-JP" altLang="en-US" sz="1100" kern="0" dirty="0">
                <a:solidFill>
                  <a:srgbClr val="000000"/>
                </a:solidFill>
                <a:latin typeface="+mn-ea"/>
              </a:rPr>
              <a:t>　 </a:t>
            </a:r>
            <a:r>
              <a:rPr kumimoji="0" lang="en-US" altLang="ja-JP" sz="1100" kern="0" dirty="0">
                <a:solidFill>
                  <a:srgbClr val="000000"/>
                </a:solidFill>
                <a:latin typeface="+mn-ea"/>
              </a:rPr>
              <a:t>JIS</a:t>
            </a:r>
            <a:r>
              <a:rPr kumimoji="0" lang="ja-JP" altLang="en-US" sz="1100" kern="0" dirty="0">
                <a:solidFill>
                  <a:srgbClr val="000000"/>
                </a:solidFill>
                <a:latin typeface="+mn-ea"/>
              </a:rPr>
              <a:t>原案作成にあたり、同一構造の浸水防止用設備製品は、同等の浸水防止性能を</a:t>
            </a:r>
            <a:endParaRPr kumimoji="0" lang="en-US" altLang="ja-JP" sz="1100" kern="0" dirty="0">
              <a:solidFill>
                <a:srgbClr val="000000"/>
              </a:solidFill>
              <a:latin typeface="+mn-ea"/>
            </a:endParaRPr>
          </a:p>
          <a:p>
            <a:pPr indent="133340" algn="just"/>
            <a:r>
              <a:rPr kumimoji="0" lang="ja-JP" altLang="en-US" sz="1100" kern="0" dirty="0">
                <a:solidFill>
                  <a:srgbClr val="000000"/>
                </a:solidFill>
                <a:latin typeface="+mn-ea"/>
              </a:rPr>
              <a:t>　有する様に各社品質管理されていることから、各社の品質管理規程に遵守してください。</a:t>
            </a:r>
            <a:endParaRPr kumimoji="0" lang="en-US" altLang="ja-JP" sz="1100" kern="0" dirty="0">
              <a:solidFill>
                <a:srgbClr val="000000"/>
              </a:solidFill>
              <a:latin typeface="+mn-ea"/>
            </a:endParaRPr>
          </a:p>
          <a:p>
            <a:pPr indent="133340" algn="just"/>
            <a:r>
              <a:rPr kumimoji="0" lang="ja-JP" altLang="en-US" sz="1100" kern="0" dirty="0">
                <a:solidFill>
                  <a:srgbClr val="000000"/>
                </a:solidFill>
                <a:latin typeface="+mn-ea"/>
              </a:rPr>
              <a:t>３</a:t>
            </a:r>
            <a:r>
              <a:rPr kumimoji="0" lang="en-US" altLang="ja-JP" sz="1100" kern="0" dirty="0">
                <a:solidFill>
                  <a:srgbClr val="000000"/>
                </a:solidFill>
                <a:latin typeface="+mn-ea"/>
              </a:rPr>
              <a:t>.</a:t>
            </a:r>
            <a:r>
              <a:rPr kumimoji="0" lang="ja-JP" altLang="en-US" sz="1100" kern="0" dirty="0">
                <a:solidFill>
                  <a:srgbClr val="000000"/>
                </a:solidFill>
                <a:latin typeface="+mn-ea"/>
              </a:rPr>
              <a:t>等級の定め方について</a:t>
            </a:r>
            <a:endParaRPr kumimoji="0" lang="en-US" altLang="ja-JP" sz="1100" kern="0" dirty="0">
              <a:solidFill>
                <a:srgbClr val="000000"/>
              </a:solidFill>
              <a:latin typeface="+mn-ea"/>
            </a:endParaRPr>
          </a:p>
          <a:p>
            <a:pPr marL="0" marR="0" lvl="0" indent="133350" algn="just" defTabSz="995690" rtl="0" eaLnBrk="1" fontAlgn="auto" latinLnBrk="0" hangingPunct="1">
              <a:lnSpc>
                <a:spcPct val="100000"/>
              </a:lnSpc>
              <a:spcBef>
                <a:spcPts val="0"/>
              </a:spcBef>
              <a:spcAft>
                <a:spcPts val="0"/>
              </a:spcAft>
              <a:buClrTx/>
              <a:buSzTx/>
              <a:buFontTx/>
              <a:buNone/>
              <a:tabLst/>
              <a:defRPr/>
            </a:pPr>
            <a:r>
              <a:rPr kumimoji="0" lang="ja-JP" altLang="en-US" sz="1100" kern="0" dirty="0">
                <a:solidFill>
                  <a:srgbClr val="000000"/>
                </a:solidFill>
                <a:latin typeface="+mn-ea"/>
              </a:rPr>
              <a:t>　　</a:t>
            </a:r>
            <a:r>
              <a:rPr kumimoji="0" lang="en-US" altLang="ja-JP" sz="1100" kern="0" dirty="0">
                <a:solidFill>
                  <a:srgbClr val="000000"/>
                </a:solidFill>
                <a:latin typeface="+mn-ea"/>
              </a:rPr>
              <a:t>JIS</a:t>
            </a:r>
            <a:r>
              <a:rPr kumimoji="0" lang="ja-JP" altLang="en-US" sz="1100" kern="0" dirty="0">
                <a:solidFill>
                  <a:srgbClr val="000000"/>
                </a:solidFill>
                <a:latin typeface="+mn-ea"/>
              </a:rPr>
              <a:t>規格における試験方法は、平成</a:t>
            </a:r>
            <a:r>
              <a:rPr kumimoji="0" lang="en-US" altLang="ja-JP" sz="1100" kern="0" dirty="0">
                <a:solidFill>
                  <a:srgbClr val="000000"/>
                </a:solidFill>
                <a:latin typeface="+mn-ea"/>
              </a:rPr>
              <a:t>26</a:t>
            </a:r>
            <a:r>
              <a:rPr kumimoji="0" lang="ja-JP" altLang="en-US" sz="1100" kern="0" dirty="0">
                <a:solidFill>
                  <a:srgbClr val="000000"/>
                </a:solidFill>
                <a:latin typeface="+mn-ea"/>
              </a:rPr>
              <a:t>年</a:t>
            </a:r>
            <a:r>
              <a:rPr kumimoji="0" lang="en-US" altLang="ja-JP" sz="1100" kern="0" dirty="0">
                <a:solidFill>
                  <a:srgbClr val="000000"/>
                </a:solidFill>
                <a:latin typeface="+mn-ea"/>
              </a:rPr>
              <a:t>11</a:t>
            </a:r>
            <a:r>
              <a:rPr kumimoji="0" lang="ja-JP" altLang="en-US" sz="1100" kern="0" dirty="0">
                <a:solidFill>
                  <a:srgbClr val="000000"/>
                </a:solidFill>
                <a:latin typeface="+mn-ea"/>
              </a:rPr>
              <a:t>月に（一財）建材試験センター</a:t>
            </a:r>
            <a:r>
              <a:rPr kumimoji="0" lang="ja-JP" altLang="en-US"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中央試験所</a:t>
            </a:r>
            <a:endParaRPr kumimoji="0" lang="en-US" altLang="ja-JP"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133350" algn="just" defTabSz="99569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規格（ＪＳＴＭ）の試験方法及び技術評価基準を参考にし、その技術評価基準の中に、 </a:t>
            </a:r>
            <a:endParaRPr kumimoji="0" lang="en-US" altLang="ja-JP"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133350" algn="just" defTabSz="99569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（一財）建材試験センター中央試験所独自の等級基準が定めれており、</a:t>
            </a:r>
            <a:r>
              <a:rPr kumimoji="0" lang="en-US" altLang="ja-JP"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その基準を参考</a:t>
            </a:r>
            <a:endParaRPr kumimoji="0" lang="en-US" altLang="ja-JP"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133350" algn="just" defTabSz="995690" rtl="0" eaLnBrk="1" fontAlgn="auto" latinLnBrk="0" hangingPunct="1">
              <a:lnSpc>
                <a:spcPct val="100000"/>
              </a:lnSpc>
              <a:spcBef>
                <a:spcPts val="0"/>
              </a:spcBef>
              <a:spcAft>
                <a:spcPts val="0"/>
              </a:spcAft>
              <a:buClrTx/>
              <a:buSzTx/>
              <a:buFontTx/>
              <a:buNone/>
              <a:tabLst/>
              <a:defRPr/>
            </a:pPr>
            <a:r>
              <a:rPr kumimoji="0" lang="ja-JP" altLang="en-US" sz="1100" kern="0" dirty="0">
                <a:solidFill>
                  <a:srgbClr val="000000"/>
                </a:solidFill>
                <a:latin typeface="ＭＳ Ｐゴシック" panose="020B0600070205080204" pitchFamily="50" charset="-128"/>
                <a:ea typeface="ＭＳ Ｐゴシック" panose="020B0600070205080204" pitchFamily="50" charset="-128"/>
              </a:rPr>
              <a:t>　</a:t>
            </a:r>
            <a:r>
              <a:rPr kumimoji="0" lang="ja-JP" altLang="en-US"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にして等級基準を定めました。</a:t>
            </a:r>
            <a:endParaRPr kumimoji="0" lang="en-US" altLang="ja-JP" sz="11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indent="133340" algn="just"/>
            <a:r>
              <a:rPr kumimoji="0" lang="ja-JP" altLang="en-US" sz="1100" kern="0" dirty="0">
                <a:solidFill>
                  <a:sysClr val="windowText" lastClr="000000"/>
                </a:solidFill>
                <a:latin typeface="+mn-ea"/>
              </a:rPr>
              <a:t>４</a:t>
            </a:r>
            <a:r>
              <a:rPr kumimoji="0" lang="en-US" altLang="ja-JP" sz="1100" kern="0" dirty="0">
                <a:solidFill>
                  <a:sysClr val="windowText" lastClr="000000"/>
                </a:solidFill>
                <a:latin typeface="+mn-ea"/>
              </a:rPr>
              <a:t>.</a:t>
            </a:r>
            <a:r>
              <a:rPr kumimoji="0" lang="ja-JP" altLang="en-US" sz="1100" kern="0" dirty="0">
                <a:solidFill>
                  <a:sysClr val="windowText" lastClr="000000"/>
                </a:solidFill>
                <a:latin typeface="+mn-ea"/>
              </a:rPr>
              <a:t>ＪＩＳマーク表示について</a:t>
            </a:r>
            <a:endParaRPr kumimoji="0" lang="en-US" altLang="ja-JP" sz="1100" kern="0" dirty="0">
              <a:solidFill>
                <a:sysClr val="windowText" lastClr="000000"/>
              </a:solidFill>
              <a:latin typeface="+mn-ea"/>
            </a:endParaRPr>
          </a:p>
          <a:p>
            <a:pPr indent="132190" algn="just"/>
            <a:r>
              <a:rPr kumimoji="0" lang="ja-JP" altLang="en-US" sz="1100" kern="0" dirty="0">
                <a:solidFill>
                  <a:sysClr val="windowText" lastClr="000000"/>
                </a:solidFill>
                <a:latin typeface="+mn-ea"/>
              </a:rPr>
              <a:t>　製品は、ＪＩＳマーク表示商品では</a:t>
            </a:r>
            <a:r>
              <a:rPr kumimoji="0" lang="ja-JP" altLang="en-US" sz="1100" kern="0">
                <a:solidFill>
                  <a:sysClr val="windowText" lastClr="000000"/>
                </a:solidFill>
                <a:latin typeface="+mn-ea"/>
              </a:rPr>
              <a:t>ありません。設置現場</a:t>
            </a:r>
            <a:r>
              <a:rPr kumimoji="0" lang="ja-JP" altLang="en-US" sz="1100" kern="0" dirty="0">
                <a:solidFill>
                  <a:sysClr val="windowText" lastClr="000000"/>
                </a:solidFill>
                <a:latin typeface="+mn-ea"/>
              </a:rPr>
              <a:t>組立のため、構成部材としています。</a:t>
            </a:r>
            <a:endParaRPr kumimoji="0" lang="en-US" altLang="ja-JP" sz="1100" kern="0" dirty="0">
              <a:solidFill>
                <a:sysClr val="windowText" lastClr="000000"/>
              </a:solidFill>
              <a:latin typeface="+mn-ea"/>
            </a:endParaRPr>
          </a:p>
          <a:p>
            <a:pPr indent="132190" algn="just"/>
            <a:r>
              <a:rPr kumimoji="0" lang="ja-JP" altLang="en-US" sz="1100" kern="0" dirty="0">
                <a:solidFill>
                  <a:sysClr val="windowText" lastClr="000000"/>
                </a:solidFill>
                <a:latin typeface="+mn-ea"/>
              </a:rPr>
              <a:t>　評価証明は、</a:t>
            </a:r>
            <a:r>
              <a:rPr kumimoji="0" lang="en-US" altLang="ja-JP" sz="1100" kern="0" dirty="0">
                <a:solidFill>
                  <a:sysClr val="windowText" lastClr="000000"/>
                </a:solidFill>
                <a:latin typeface="+mn-ea"/>
              </a:rPr>
              <a:t>JIS</a:t>
            </a:r>
            <a:r>
              <a:rPr kumimoji="0" lang="ja-JP" altLang="en-US" sz="1100" kern="0" dirty="0">
                <a:solidFill>
                  <a:sysClr val="windowText" lastClr="000000"/>
                </a:solidFill>
                <a:latin typeface="+mn-ea"/>
              </a:rPr>
              <a:t>浸水防止性能を試験機関等で行った等級評価となります。</a:t>
            </a:r>
            <a:endParaRPr kumimoji="0" lang="en-US" altLang="ja-JP" sz="1100" kern="0" dirty="0">
              <a:solidFill>
                <a:sysClr val="windowText" lastClr="000000"/>
              </a:solidFill>
              <a:latin typeface="+mn-ea"/>
            </a:endParaRPr>
          </a:p>
          <a:p>
            <a:pPr indent="133340" algn="just"/>
            <a:r>
              <a:rPr kumimoji="0" lang="ja-JP" altLang="en-US" sz="1100" kern="0" dirty="0">
                <a:solidFill>
                  <a:sysClr val="windowText" lastClr="000000"/>
                </a:solidFill>
                <a:latin typeface="+mn-ea"/>
              </a:rPr>
              <a:t>５．ドア型について</a:t>
            </a:r>
            <a:endParaRPr kumimoji="0" lang="en-US" altLang="ja-JP" sz="1100" kern="0" dirty="0">
              <a:solidFill>
                <a:sysClr val="windowText" lastClr="000000"/>
              </a:solidFill>
              <a:latin typeface="+mn-ea"/>
            </a:endParaRPr>
          </a:p>
          <a:p>
            <a:pPr indent="133340" algn="just"/>
            <a:r>
              <a:rPr kumimoji="0" lang="ja-JP" altLang="en-US" sz="1100" kern="0" dirty="0">
                <a:solidFill>
                  <a:sysClr val="windowText" lastClr="000000"/>
                </a:solidFill>
                <a:latin typeface="+mn-ea"/>
              </a:rPr>
              <a:t>　 非常用の大型扉では、設置時間や操作力が、物件ごとに条件が違うため</a:t>
            </a:r>
            <a:endParaRPr kumimoji="0" lang="en-US" altLang="ja-JP" sz="1100" kern="0" dirty="0">
              <a:solidFill>
                <a:sysClr val="windowText" lastClr="000000"/>
              </a:solidFill>
              <a:latin typeface="+mn-ea"/>
            </a:endParaRPr>
          </a:p>
          <a:p>
            <a:pPr indent="133340" algn="just"/>
            <a:r>
              <a:rPr kumimoji="0" lang="ja-JP" altLang="en-US" sz="1100" kern="0" dirty="0">
                <a:solidFill>
                  <a:sysClr val="windowText" lastClr="000000"/>
                </a:solidFill>
                <a:latin typeface="+mn-ea"/>
              </a:rPr>
              <a:t>　受渡当事者間で協議が必要です。大型扉とは</a:t>
            </a:r>
            <a:r>
              <a:rPr kumimoji="0" lang="en-US" altLang="ja-JP" sz="1100" kern="0" dirty="0">
                <a:solidFill>
                  <a:sysClr val="windowText" lastClr="000000"/>
                </a:solidFill>
                <a:latin typeface="+mn-ea"/>
              </a:rPr>
              <a:t>W1000×H2000</a:t>
            </a:r>
            <a:r>
              <a:rPr kumimoji="0" lang="ja-JP" altLang="en-US" sz="1100" kern="0" dirty="0">
                <a:solidFill>
                  <a:sysClr val="windowText" lastClr="000000"/>
                </a:solidFill>
                <a:latin typeface="+mn-ea"/>
              </a:rPr>
              <a:t>以上のものを指します。</a:t>
            </a:r>
            <a:endParaRPr kumimoji="0" lang="en-US" altLang="ja-JP" sz="1100" kern="0" dirty="0">
              <a:solidFill>
                <a:sysClr val="windowText" lastClr="000000"/>
              </a:solidFill>
              <a:latin typeface="+mn-ea"/>
            </a:endParaRPr>
          </a:p>
          <a:p>
            <a:pPr indent="133340" algn="just"/>
            <a:endParaRPr kumimoji="0" lang="en-US" altLang="ja-JP" sz="1100" kern="0" dirty="0">
              <a:solidFill>
                <a:sysClr val="windowText" lastClr="000000"/>
              </a:solidFill>
              <a:latin typeface="+mn-ea"/>
            </a:endParaRPr>
          </a:p>
          <a:p>
            <a:pPr indent="133340" algn="just"/>
            <a:endParaRPr kumimoji="0" lang="en-US" altLang="ja-JP" sz="1100" kern="0" dirty="0">
              <a:solidFill>
                <a:sysClr val="windowText" lastClr="000000"/>
              </a:solidFill>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16</a:t>
            </a:fld>
            <a:endParaRPr kumimoji="1" lang="ja-JP" altLang="en-US"/>
          </a:p>
        </p:txBody>
      </p:sp>
    </p:spTree>
    <p:extLst>
      <p:ext uri="{BB962C8B-B14F-4D97-AF65-F5344CB8AC3E}">
        <p14:creationId xmlns:p14="http://schemas.microsoft.com/office/powerpoint/2010/main" val="62073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異常気象による大雨で、タワーマンションの地下電気設備が浸水して停電したため、ライフライン機能停止し話題になりました。</a:t>
            </a:r>
            <a:endParaRPr kumimoji="1" lang="en-US" altLang="ja-JP" dirty="0"/>
          </a:p>
          <a:p>
            <a:r>
              <a:rPr kumimoji="1" lang="ja-JP" altLang="en-US" dirty="0"/>
              <a:t>浸水対策が問われる中、「</a:t>
            </a:r>
            <a:r>
              <a:rPr kumimoji="1" lang="en-US" altLang="ja-JP" dirty="0"/>
              <a:t>JISA4716</a:t>
            </a:r>
            <a:r>
              <a:rPr kumimoji="1" lang="ja-JP" altLang="en-US" dirty="0"/>
              <a:t>　浸水防止用設備建具型構成部材」制定されました。</a:t>
            </a:r>
            <a:endParaRPr kumimoji="1" lang="en-US" altLang="ja-JP" dirty="0"/>
          </a:p>
          <a:p>
            <a:r>
              <a:rPr kumimoji="1" lang="ja-JP" altLang="en-US" dirty="0"/>
              <a:t>ＪＩＳ規格の内容や運用にあたり、質疑をいただいていますので補足させていただきます。</a:t>
            </a: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1</a:t>
            </a:fld>
            <a:endParaRPr kumimoji="1" lang="ja-JP" altLang="en-US"/>
          </a:p>
        </p:txBody>
      </p:sp>
    </p:spTree>
    <p:extLst>
      <p:ext uri="{BB962C8B-B14F-4D97-AF65-F5344CB8AC3E}">
        <p14:creationId xmlns:p14="http://schemas.microsoft.com/office/powerpoint/2010/main" val="285378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表は浸水防止用設備の年間出荷台数に、激甚災害に指定された豪雨と台風の数を集計してみました。</a:t>
            </a:r>
            <a:endParaRPr kumimoji="1" lang="en-US" altLang="ja-JP" dirty="0"/>
          </a:p>
          <a:p>
            <a:r>
              <a:rPr kumimoji="1" lang="ja-JP" altLang="en-US" dirty="0"/>
              <a:t>温暖化の影響により、増え続ける風水害の数と同じように、浸水防止用設備の出荷台数も増える傾向が解ります。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2</a:t>
            </a:fld>
            <a:endParaRPr kumimoji="1" lang="ja-JP" altLang="en-US"/>
          </a:p>
        </p:txBody>
      </p:sp>
    </p:spTree>
    <p:extLst>
      <p:ext uri="{BB962C8B-B14F-4D97-AF65-F5344CB8AC3E}">
        <p14:creationId xmlns:p14="http://schemas.microsoft.com/office/powerpoint/2010/main" val="3636097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sz="1000"/>
            </a:pPr>
            <a:r>
              <a:rPr kumimoji="0" lang="ja-JP" altLang="ja-JP" kern="100" dirty="0">
                <a:solidFill>
                  <a:sysClr val="windowText" lastClr="000000"/>
                </a:solidFill>
                <a:latin typeface="+mn-ea"/>
                <a:cs typeface="Times New Roman" panose="02020603050405020304" pitchFamily="18" charset="0"/>
              </a:rPr>
              <a:t>浸水防止用設備</a:t>
            </a:r>
            <a:r>
              <a:rPr kumimoji="0" lang="ja-JP" altLang="en-US" kern="100" dirty="0">
                <a:solidFill>
                  <a:sysClr val="windowText" lastClr="000000"/>
                </a:solidFill>
                <a:latin typeface="+mn-ea"/>
                <a:cs typeface="Times New Roman" panose="02020603050405020304" pitchFamily="18" charset="0"/>
              </a:rPr>
              <a:t>は</a:t>
            </a:r>
            <a:r>
              <a:rPr kumimoji="0" lang="ja-JP" altLang="ja-JP" kern="100" dirty="0">
                <a:solidFill>
                  <a:sysClr val="windowText" lastClr="000000"/>
                </a:solidFill>
                <a:latin typeface="+mn-ea"/>
                <a:cs typeface="Times New Roman" panose="02020603050405020304" pitchFamily="18" charset="0"/>
              </a:rPr>
              <a:t>、旧郵政省・旧電電公社</a:t>
            </a:r>
            <a:r>
              <a:rPr kumimoji="0" lang="ja-JP" altLang="en-US" kern="100" dirty="0">
                <a:solidFill>
                  <a:sysClr val="windowText" lastClr="000000"/>
                </a:solidFill>
                <a:latin typeface="+mn-ea"/>
                <a:cs typeface="Times New Roman" panose="02020603050405020304" pitchFamily="18" charset="0"/>
              </a:rPr>
              <a:t>・日本</a:t>
            </a:r>
            <a:r>
              <a:rPr kumimoji="0" lang="ja-JP" altLang="ja-JP" kern="100" dirty="0">
                <a:solidFill>
                  <a:sysClr val="windowText" lastClr="000000"/>
                </a:solidFill>
                <a:latin typeface="+mn-ea"/>
                <a:cs typeface="Times New Roman" panose="02020603050405020304" pitchFamily="18" charset="0"/>
              </a:rPr>
              <a:t>下水道事業団</a:t>
            </a:r>
            <a:r>
              <a:rPr kumimoji="0" lang="ja-JP" altLang="en-US" kern="100" dirty="0">
                <a:solidFill>
                  <a:sysClr val="windowText" lastClr="000000"/>
                </a:solidFill>
                <a:latin typeface="+mn-ea"/>
                <a:cs typeface="Times New Roman" panose="02020603050405020304" pitchFamily="18" charset="0"/>
              </a:rPr>
              <a:t>の</a:t>
            </a:r>
            <a:r>
              <a:rPr kumimoji="0" lang="ja-JP" altLang="ja-JP" kern="100" dirty="0">
                <a:solidFill>
                  <a:sysClr val="windowText" lastClr="000000"/>
                </a:solidFill>
                <a:latin typeface="+mn-ea"/>
                <a:cs typeface="Times New Roman" panose="02020603050405020304" pitchFamily="18" charset="0"/>
              </a:rPr>
              <a:t>団体基準で</a:t>
            </a:r>
            <a:r>
              <a:rPr kumimoji="0" lang="ja-JP" altLang="en-US" kern="100" dirty="0">
                <a:solidFill>
                  <a:sysClr val="windowText" lastClr="000000"/>
                </a:solidFill>
                <a:latin typeface="+mn-ea"/>
                <a:cs typeface="Times New Roman" panose="02020603050405020304" pitchFamily="18" charset="0"/>
              </a:rPr>
              <a:t>防水</a:t>
            </a:r>
            <a:r>
              <a:rPr kumimoji="0" lang="ja-JP" altLang="ja-JP" kern="100" dirty="0">
                <a:solidFill>
                  <a:sysClr val="windowText" lastClr="000000"/>
                </a:solidFill>
                <a:latin typeface="+mn-ea"/>
                <a:cs typeface="Times New Roman" panose="02020603050405020304" pitchFamily="18" charset="0"/>
              </a:rPr>
              <a:t>扉や止水</a:t>
            </a:r>
            <a:r>
              <a:rPr kumimoji="0" lang="ja-JP" altLang="en-US" kern="100" dirty="0">
                <a:solidFill>
                  <a:sysClr val="windowText" lastClr="000000"/>
                </a:solidFill>
                <a:latin typeface="+mn-ea"/>
                <a:cs typeface="Times New Roman" panose="02020603050405020304" pitchFamily="18" charset="0"/>
              </a:rPr>
              <a:t>板を</a:t>
            </a:r>
            <a:r>
              <a:rPr kumimoji="0" lang="ja-JP" altLang="ja-JP" kern="100" dirty="0">
                <a:solidFill>
                  <a:sysClr val="windowText" lastClr="000000"/>
                </a:solidFill>
                <a:latin typeface="+mn-ea"/>
                <a:cs typeface="Times New Roman" panose="02020603050405020304" pitchFamily="18" charset="0"/>
              </a:rPr>
              <a:t>使用して</a:t>
            </a:r>
            <a:r>
              <a:rPr kumimoji="0" lang="ja-JP" altLang="en-US" kern="100" dirty="0">
                <a:solidFill>
                  <a:sysClr val="windowText" lastClr="000000"/>
                </a:solidFill>
                <a:latin typeface="+mn-ea"/>
                <a:cs typeface="Times New Roman" panose="02020603050405020304" pitchFamily="18" charset="0"/>
              </a:rPr>
              <a:t>参りましたが、ＪＩＳ</a:t>
            </a:r>
            <a:r>
              <a:rPr kumimoji="0" lang="ja-JP" altLang="ja-JP" kern="100" dirty="0">
                <a:solidFill>
                  <a:sysClr val="windowText" lastClr="000000"/>
                </a:solidFill>
                <a:latin typeface="+mn-ea"/>
                <a:cs typeface="Times New Roman" panose="02020603050405020304" pitchFamily="18" charset="0"/>
              </a:rPr>
              <a:t>規格</a:t>
            </a:r>
            <a:r>
              <a:rPr kumimoji="0" lang="ja-JP" altLang="en-US" kern="100" dirty="0">
                <a:solidFill>
                  <a:sysClr val="windowText" lastClr="000000"/>
                </a:solidFill>
                <a:latin typeface="+mn-ea"/>
                <a:cs typeface="Times New Roman" panose="02020603050405020304" pitchFamily="18" charset="0"/>
              </a:rPr>
              <a:t>は有りません</a:t>
            </a:r>
            <a:r>
              <a:rPr kumimoji="0" lang="ja-JP" altLang="ja-JP" kern="100" dirty="0">
                <a:solidFill>
                  <a:sysClr val="windowText" lastClr="000000"/>
                </a:solidFill>
                <a:latin typeface="+mn-ea"/>
                <a:cs typeface="Times New Roman" panose="02020603050405020304" pitchFamily="18" charset="0"/>
              </a:rPr>
              <a:t>でした。</a:t>
            </a:r>
            <a:endParaRPr kumimoji="0" lang="en-US" altLang="ja-JP" kern="100" dirty="0">
              <a:solidFill>
                <a:sysClr val="windowText" lastClr="000000"/>
              </a:solidFill>
              <a:latin typeface="+mn-ea"/>
              <a:cs typeface="Times New Roman" panose="02020603050405020304" pitchFamily="18" charset="0"/>
            </a:endParaRPr>
          </a:p>
          <a:p>
            <a:pPr algn="just"/>
            <a:r>
              <a:rPr kumimoji="0" lang="ja-JP" altLang="en-US" kern="0" dirty="0">
                <a:solidFill>
                  <a:sysClr val="windowText" lastClr="000000"/>
                </a:solidFill>
                <a:latin typeface="+mn-ea"/>
                <a:cs typeface="Times New Roman" panose="02020603050405020304" pitchFamily="18" charset="0"/>
              </a:rPr>
              <a:t>国</a:t>
            </a:r>
            <a:r>
              <a:rPr kumimoji="0" lang="ja-JP" altLang="ja-JP" kern="100" dirty="0">
                <a:solidFill>
                  <a:sysClr val="windowText" lastClr="000000"/>
                </a:solidFill>
                <a:latin typeface="+mn-ea"/>
                <a:cs typeface="Times New Roman" panose="02020603050405020304" pitchFamily="18" charset="0"/>
              </a:rPr>
              <a:t>土交通省ホームページ</a:t>
            </a:r>
            <a:r>
              <a:rPr kumimoji="0" lang="ja-JP" altLang="en-US" kern="100" dirty="0">
                <a:solidFill>
                  <a:sysClr val="windowText" lastClr="000000"/>
                </a:solidFill>
                <a:latin typeface="+mn-ea"/>
                <a:cs typeface="Times New Roman" panose="02020603050405020304" pitchFamily="18" charset="0"/>
              </a:rPr>
              <a:t>には</a:t>
            </a:r>
            <a:r>
              <a:rPr kumimoji="0" lang="ja-JP" altLang="ja-JP" kern="100" dirty="0">
                <a:solidFill>
                  <a:sysClr val="windowText" lastClr="000000"/>
                </a:solidFill>
                <a:latin typeface="+mn-ea"/>
                <a:cs typeface="Times New Roman" panose="02020603050405020304" pitchFamily="18" charset="0"/>
              </a:rPr>
              <a:t>「地下街等における浸水防止用設備整備のガイドライン」が公開され、施設管理者に対して浸水防止用設備の設置を求めています</a:t>
            </a:r>
            <a:r>
              <a:rPr kumimoji="0" lang="ja-JP" altLang="en-US" kern="100" dirty="0">
                <a:solidFill>
                  <a:sysClr val="windowText" lastClr="000000"/>
                </a:solidFill>
                <a:latin typeface="+mn-ea"/>
                <a:cs typeface="Times New Roman" panose="02020603050405020304" pitchFamily="18" charset="0"/>
              </a:rPr>
              <a:t>。</a:t>
            </a:r>
            <a:endParaRPr kumimoji="0" lang="en-US" altLang="ja-JP" kern="100" dirty="0">
              <a:solidFill>
                <a:sysClr val="windowText" lastClr="000000"/>
              </a:solidFill>
              <a:latin typeface="+mn-ea"/>
              <a:cs typeface="Times New Roman" panose="02020603050405020304" pitchFamily="18" charset="0"/>
            </a:endParaRPr>
          </a:p>
          <a:p>
            <a:pPr algn="just"/>
            <a:r>
              <a:rPr kumimoji="0" lang="ja-JP" altLang="ja-JP" kern="0" dirty="0">
                <a:solidFill>
                  <a:sysClr val="windowText" lastClr="000000"/>
                </a:solidFill>
                <a:latin typeface="+mn-ea"/>
                <a:cs typeface="Times New Roman" panose="02020603050405020304" pitchFamily="18" charset="0"/>
              </a:rPr>
              <a:t>浸水防止用設備</a:t>
            </a:r>
            <a:r>
              <a:rPr kumimoji="0" lang="ja-JP" altLang="en-US" kern="0" dirty="0">
                <a:solidFill>
                  <a:sysClr val="windowText" lastClr="000000"/>
                </a:solidFill>
                <a:latin typeface="+mn-ea"/>
                <a:cs typeface="Times New Roman" panose="02020603050405020304" pitchFamily="18" charset="0"/>
              </a:rPr>
              <a:t>に</a:t>
            </a:r>
            <a:r>
              <a:rPr kumimoji="0" lang="ja-JP" altLang="ja-JP" kern="0" dirty="0">
                <a:solidFill>
                  <a:sysClr val="windowText" lastClr="000000"/>
                </a:solidFill>
                <a:latin typeface="+mn-ea"/>
                <a:cs typeface="Times New Roman" panose="02020603050405020304" pitchFamily="18" charset="0"/>
              </a:rPr>
              <a:t>は多種</a:t>
            </a:r>
            <a:r>
              <a:rPr kumimoji="0" lang="ja-JP" altLang="en-US" kern="0" dirty="0">
                <a:solidFill>
                  <a:sysClr val="windowText" lastClr="000000"/>
                </a:solidFill>
                <a:latin typeface="+mn-ea"/>
                <a:cs typeface="Times New Roman" panose="02020603050405020304" pitchFamily="18" charset="0"/>
              </a:rPr>
              <a:t>多様</a:t>
            </a:r>
            <a:r>
              <a:rPr kumimoji="0" lang="ja-JP" altLang="ja-JP" kern="0" dirty="0">
                <a:solidFill>
                  <a:sysClr val="windowText" lastClr="000000"/>
                </a:solidFill>
                <a:latin typeface="+mn-ea"/>
                <a:cs typeface="Times New Roman" panose="02020603050405020304" pitchFamily="18" charset="0"/>
              </a:rPr>
              <a:t>あり</a:t>
            </a:r>
            <a:r>
              <a:rPr kumimoji="0" lang="ja-JP" altLang="en-US" kern="0" dirty="0">
                <a:solidFill>
                  <a:sysClr val="windowText" lastClr="000000"/>
                </a:solidFill>
                <a:latin typeface="+mn-ea"/>
                <a:cs typeface="Times New Roman" panose="02020603050405020304" pitchFamily="18" charset="0"/>
              </a:rPr>
              <a:t>同一製品においても浸水防止</a:t>
            </a:r>
            <a:r>
              <a:rPr kumimoji="0" lang="ja-JP" altLang="ja-JP" kern="0" dirty="0">
                <a:solidFill>
                  <a:sysClr val="windowText" lastClr="000000"/>
                </a:solidFill>
                <a:latin typeface="+mn-ea"/>
                <a:cs typeface="Times New Roman" panose="02020603050405020304" pitchFamily="18" charset="0"/>
              </a:rPr>
              <a:t>性能が異な</a:t>
            </a:r>
            <a:r>
              <a:rPr kumimoji="0" lang="ja-JP" altLang="en-US" kern="0" dirty="0">
                <a:solidFill>
                  <a:sysClr val="windowText" lastClr="000000"/>
                </a:solidFill>
                <a:latin typeface="+mn-ea"/>
                <a:cs typeface="Times New Roman" panose="02020603050405020304" pitchFamily="18" charset="0"/>
              </a:rPr>
              <a:t>り、ユーザーが製品・浸水防止性能を選べる統一規格を設ける</a:t>
            </a:r>
            <a:r>
              <a:rPr kumimoji="0" lang="ja-JP" altLang="en-US" kern="0" dirty="0">
                <a:solidFill>
                  <a:sysClr val="windowText" lastClr="000000"/>
                </a:solidFill>
                <a:latin typeface="ＭＳ Ｐゴシック" panose="020B0600070205080204" pitchFamily="50" charset="-128"/>
                <a:cs typeface="Times New Roman" panose="02020603050405020304" pitchFamily="18" charset="0"/>
              </a:rPr>
              <a:t>事</a:t>
            </a:r>
            <a:r>
              <a:rPr kumimoji="0" lang="ja-JP" altLang="en-US" kern="0" dirty="0">
                <a:solidFill>
                  <a:sysClr val="windowText" lastClr="000000"/>
                </a:solidFill>
                <a:latin typeface="+mn-ea"/>
                <a:cs typeface="Times New Roman" panose="02020603050405020304" pitchFamily="18" charset="0"/>
              </a:rPr>
              <a:t>となりました。</a:t>
            </a:r>
            <a:endParaRPr kumimoji="0" lang="en-US" altLang="ja-JP" kern="0" dirty="0">
              <a:solidFill>
                <a:sysClr val="windowText" lastClr="000000"/>
              </a:solidFill>
              <a:latin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3</a:t>
            </a:fld>
            <a:endParaRPr kumimoji="1" lang="ja-JP" altLang="en-US"/>
          </a:p>
        </p:txBody>
      </p:sp>
    </p:spTree>
    <p:extLst>
      <p:ext uri="{BB962C8B-B14F-4D97-AF65-F5344CB8AC3E}">
        <p14:creationId xmlns:p14="http://schemas.microsoft.com/office/powerpoint/2010/main" val="227281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defRPr/>
            </a:pPr>
            <a:r>
              <a:rPr kumimoji="0" lang="ja-JP" altLang="ja-JP" kern="100" dirty="0">
                <a:solidFill>
                  <a:sysClr val="windowText" lastClr="000000"/>
                </a:solidFill>
                <a:latin typeface="+mn-ea"/>
                <a:cs typeface="Times New Roman" panose="02020603050405020304" pitchFamily="18" charset="0"/>
              </a:rPr>
              <a:t>Ｈ</a:t>
            </a:r>
            <a:r>
              <a:rPr kumimoji="0" lang="en-US" altLang="ja-JP" kern="100" dirty="0">
                <a:solidFill>
                  <a:sysClr val="windowText" lastClr="000000"/>
                </a:solidFill>
                <a:latin typeface="+mn-ea"/>
                <a:cs typeface="Times New Roman" panose="02020603050405020304" pitchFamily="18" charset="0"/>
              </a:rPr>
              <a:t>25</a:t>
            </a:r>
            <a:r>
              <a:rPr kumimoji="0" lang="ja-JP" altLang="ja-JP" kern="100" dirty="0">
                <a:solidFill>
                  <a:sysClr val="windowText" lastClr="000000"/>
                </a:solidFill>
                <a:latin typeface="+mn-ea"/>
                <a:cs typeface="Times New Roman" panose="02020603050405020304" pitchFamily="18" charset="0"/>
              </a:rPr>
              <a:t>年</a:t>
            </a:r>
            <a:r>
              <a:rPr kumimoji="0" lang="en-US" altLang="ja-JP" kern="100" dirty="0">
                <a:solidFill>
                  <a:sysClr val="windowText" lastClr="000000"/>
                </a:solidFill>
                <a:latin typeface="+mn-ea"/>
                <a:cs typeface="Times New Roman" panose="02020603050405020304" pitchFamily="18" charset="0"/>
              </a:rPr>
              <a:t>7</a:t>
            </a:r>
            <a:r>
              <a:rPr kumimoji="0" lang="ja-JP" altLang="ja-JP" kern="100" dirty="0">
                <a:solidFill>
                  <a:sysClr val="windowText" lastClr="000000"/>
                </a:solidFill>
                <a:latin typeface="+mn-ea"/>
                <a:cs typeface="Times New Roman" panose="02020603050405020304" pitchFamily="18" charset="0"/>
              </a:rPr>
              <a:t>月水防法及び河川法の改正</a:t>
            </a:r>
            <a:r>
              <a:rPr kumimoji="0" lang="ja-JP" altLang="en-US" kern="100" dirty="0">
                <a:solidFill>
                  <a:sysClr val="windowText" lastClr="000000"/>
                </a:solidFill>
                <a:latin typeface="+mn-ea"/>
                <a:cs typeface="Times New Roman" panose="02020603050405020304" pitchFamily="18" charset="0"/>
              </a:rPr>
              <a:t>が発表され、関係する展示会において、</a:t>
            </a:r>
            <a:r>
              <a:rPr kumimoji="0" lang="ja-JP" altLang="ja-JP" kern="100" dirty="0">
                <a:solidFill>
                  <a:sysClr val="windowText" lastClr="000000"/>
                </a:solidFill>
                <a:latin typeface="+mn-ea"/>
                <a:cs typeface="Times New Roman" panose="02020603050405020304" pitchFamily="18" charset="0"/>
              </a:rPr>
              <a:t>止水板や止水シート</a:t>
            </a:r>
            <a:r>
              <a:rPr kumimoji="0" lang="ja-JP" altLang="en-US" kern="100" dirty="0">
                <a:solidFill>
                  <a:sysClr val="windowText" lastClr="000000"/>
                </a:solidFill>
                <a:latin typeface="+mn-ea"/>
                <a:cs typeface="Times New Roman" panose="02020603050405020304" pitchFamily="18" charset="0"/>
              </a:rPr>
              <a:t>が紹介</a:t>
            </a:r>
            <a:r>
              <a:rPr kumimoji="0" lang="ja-JP" altLang="ja-JP" kern="100" dirty="0">
                <a:solidFill>
                  <a:sysClr val="windowText" lastClr="000000"/>
                </a:solidFill>
                <a:latin typeface="+mn-ea"/>
                <a:cs typeface="Times New Roman" panose="02020603050405020304" pitchFamily="18" charset="0"/>
              </a:rPr>
              <a:t>され</a:t>
            </a:r>
            <a:r>
              <a:rPr kumimoji="0" lang="ja-JP" altLang="en-US" kern="100" dirty="0">
                <a:solidFill>
                  <a:sysClr val="windowText" lastClr="000000"/>
                </a:solidFill>
                <a:latin typeface="+mn-ea"/>
                <a:cs typeface="Times New Roman" panose="02020603050405020304" pitchFamily="18" charset="0"/>
              </a:rPr>
              <a:t>ました。</a:t>
            </a:r>
            <a:endParaRPr kumimoji="0" lang="en-US" altLang="ja-JP" kern="100" dirty="0">
              <a:solidFill>
                <a:sysClr val="windowText" lastClr="000000"/>
              </a:solidFill>
              <a:latin typeface="+mn-ea"/>
              <a:cs typeface="Times New Roman" panose="02020603050405020304" pitchFamily="18" charset="0"/>
            </a:endParaRPr>
          </a:p>
          <a:p>
            <a:pPr algn="just">
              <a:defRPr/>
            </a:pPr>
            <a:r>
              <a:rPr kumimoji="0" lang="ja-JP" altLang="en-US" kern="100" dirty="0">
                <a:solidFill>
                  <a:sysClr val="windowText" lastClr="000000"/>
                </a:solidFill>
                <a:latin typeface="+mn-ea"/>
                <a:cs typeface="Times New Roman" panose="02020603050405020304" pitchFamily="18" charset="0"/>
              </a:rPr>
              <a:t>　これを機に、浸水防止性能を規格化すべく</a:t>
            </a:r>
            <a:r>
              <a:rPr kumimoji="0" lang="ja-JP" altLang="en-US" kern="0" dirty="0">
                <a:solidFill>
                  <a:sysClr val="windowText" lastClr="000000"/>
                </a:solidFill>
                <a:latin typeface="+mn-ea"/>
                <a:cs typeface="Times New Roman" panose="02020603050405020304" pitchFamily="18" charset="0"/>
              </a:rPr>
              <a:t>プロジェクトを立上げる</a:t>
            </a:r>
            <a:r>
              <a:rPr kumimoji="0" lang="ja-JP" altLang="ja-JP" kern="0" dirty="0">
                <a:solidFill>
                  <a:sysClr val="windowText" lastClr="000000"/>
                </a:solidFill>
                <a:latin typeface="+mn-ea"/>
                <a:cs typeface="Times New Roman" panose="02020603050405020304" pitchFamily="18" charset="0"/>
              </a:rPr>
              <a:t>事としました。</a:t>
            </a:r>
            <a:endParaRPr kumimoji="0" lang="en-US" altLang="ja-JP" kern="0" dirty="0">
              <a:solidFill>
                <a:sysClr val="windowText" lastClr="000000"/>
              </a:solidFill>
              <a:latin typeface="+mn-ea"/>
              <a:cs typeface="Times New Roman" panose="02020603050405020304" pitchFamily="18" charset="0"/>
            </a:endParaRPr>
          </a:p>
          <a:p>
            <a:pPr algn="just">
              <a:defRPr/>
            </a:pPr>
            <a:r>
              <a:rPr kumimoji="0" lang="ja-JP" altLang="en-US" kern="0" dirty="0">
                <a:solidFill>
                  <a:sysClr val="windowText" lastClr="000000"/>
                </a:solidFill>
                <a:latin typeface="+mn-ea"/>
                <a:cs typeface="Times New Roman" panose="02020603050405020304" pitchFamily="18" charset="0"/>
              </a:rPr>
              <a:t>国土交通省や東京メトロなどと意見交換を行いガイドライン作成に着手。</a:t>
            </a:r>
            <a:endParaRPr kumimoji="0" lang="en-US" altLang="ja-JP" kern="0" dirty="0">
              <a:solidFill>
                <a:sysClr val="windowText" lastClr="000000"/>
              </a:solidFill>
              <a:latin typeface="+mn-ea"/>
              <a:cs typeface="Times New Roman" panose="02020603050405020304" pitchFamily="18" charset="0"/>
            </a:endParaRPr>
          </a:p>
          <a:p>
            <a:pPr algn="just">
              <a:defRPr/>
            </a:pPr>
            <a:r>
              <a:rPr kumimoji="0" lang="ja-JP" altLang="en-US" kern="0" dirty="0">
                <a:solidFill>
                  <a:sysClr val="windowText" lastClr="000000"/>
                </a:solidFill>
                <a:latin typeface="+mn-ea"/>
                <a:cs typeface="Times New Roman" panose="02020603050405020304" pitchFamily="18" charset="0"/>
              </a:rPr>
              <a:t>また、国土技術研究センターや建材試験センターなど、関係機関との技術的な調整を行ってきました。</a:t>
            </a:r>
            <a:endParaRPr kumimoji="0" lang="en-US" altLang="ja-JP" kern="0" dirty="0">
              <a:solidFill>
                <a:sysClr val="windowText" lastClr="000000"/>
              </a:solidFill>
              <a:latin typeface="+mn-ea"/>
              <a:cs typeface="Times New Roman" panose="02020603050405020304" pitchFamily="18" charset="0"/>
            </a:endParaRPr>
          </a:p>
          <a:p>
            <a:pPr algn="just"/>
            <a:r>
              <a:rPr kumimoji="0" lang="en-US" altLang="ja-JP" kern="100" dirty="0">
                <a:solidFill>
                  <a:sysClr val="windowText" lastClr="000000"/>
                </a:solidFill>
                <a:latin typeface="+mn-ea"/>
                <a:cs typeface="Times New Roman" panose="02020603050405020304" pitchFamily="18" charset="0"/>
              </a:rPr>
              <a:t>H25</a:t>
            </a:r>
            <a:r>
              <a:rPr kumimoji="0" lang="ja-JP" altLang="ja-JP" kern="100" dirty="0">
                <a:solidFill>
                  <a:sysClr val="windowText" lastClr="000000"/>
                </a:solidFill>
                <a:latin typeface="+mn-ea"/>
                <a:cs typeface="Times New Roman" panose="02020603050405020304" pitchFamily="18" charset="0"/>
              </a:rPr>
              <a:t>年</a:t>
            </a:r>
            <a:r>
              <a:rPr kumimoji="0" lang="en-US" altLang="ja-JP" kern="100" dirty="0">
                <a:solidFill>
                  <a:sysClr val="windowText" lastClr="000000"/>
                </a:solidFill>
                <a:latin typeface="+mn-ea"/>
                <a:cs typeface="Times New Roman" panose="02020603050405020304" pitchFamily="18" charset="0"/>
              </a:rPr>
              <a:t>12</a:t>
            </a:r>
            <a:r>
              <a:rPr kumimoji="0" lang="ja-JP" altLang="ja-JP" kern="100" dirty="0">
                <a:solidFill>
                  <a:sysClr val="windowText" lastClr="000000"/>
                </a:solidFill>
                <a:latin typeface="+mn-ea"/>
                <a:cs typeface="Times New Roman" panose="02020603050405020304" pitchFamily="18" charset="0"/>
              </a:rPr>
              <a:t>月　</a:t>
            </a:r>
            <a:r>
              <a:rPr kumimoji="0" lang="ja-JP" altLang="en-US"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「第</a:t>
            </a:r>
            <a:r>
              <a:rPr kumimoji="0" lang="en-US" altLang="ja-JP" kern="100" dirty="0">
                <a:solidFill>
                  <a:sysClr val="windowText" lastClr="000000"/>
                </a:solidFill>
                <a:latin typeface="+mn-ea"/>
                <a:cs typeface="Times New Roman" panose="02020603050405020304" pitchFamily="18" charset="0"/>
              </a:rPr>
              <a:t>1</a:t>
            </a:r>
            <a:r>
              <a:rPr kumimoji="0" lang="ja-JP" altLang="ja-JP" kern="100" dirty="0">
                <a:solidFill>
                  <a:sysClr val="windowText" lastClr="000000"/>
                </a:solidFill>
                <a:latin typeface="+mn-ea"/>
                <a:cs typeface="Times New Roman" panose="02020603050405020304" pitchFamily="18" charset="0"/>
              </a:rPr>
              <a:t>回浸水防止用設備プロジェクト」開催</a:t>
            </a:r>
          </a:p>
          <a:p>
            <a:pPr algn="just"/>
            <a:r>
              <a:rPr kumimoji="0" lang="ja-JP" altLang="ja-JP" kern="100" dirty="0">
                <a:solidFill>
                  <a:sysClr val="windowText" lastClr="000000"/>
                </a:solidFill>
                <a:latin typeface="+mn-ea"/>
                <a:cs typeface="Times New Roman" panose="02020603050405020304" pitchFamily="18" charset="0"/>
              </a:rPr>
              <a:t>Ｈ</a:t>
            </a:r>
            <a:r>
              <a:rPr kumimoji="0" lang="en-US" altLang="ja-JP" kern="100" dirty="0">
                <a:solidFill>
                  <a:sysClr val="windowText" lastClr="000000"/>
                </a:solidFill>
                <a:latin typeface="+mn-ea"/>
                <a:cs typeface="Times New Roman" panose="02020603050405020304" pitchFamily="18" charset="0"/>
              </a:rPr>
              <a:t>26</a:t>
            </a:r>
            <a:r>
              <a:rPr kumimoji="0" lang="ja-JP" altLang="ja-JP" kern="100" dirty="0">
                <a:solidFill>
                  <a:sysClr val="windowText" lastClr="000000"/>
                </a:solidFill>
                <a:latin typeface="+mn-ea"/>
                <a:cs typeface="Times New Roman" panose="02020603050405020304" pitchFamily="18" charset="0"/>
              </a:rPr>
              <a:t>年</a:t>
            </a:r>
            <a:r>
              <a:rPr kumimoji="0" lang="en-US" altLang="ja-JP" kern="100" dirty="0">
                <a:solidFill>
                  <a:sysClr val="windowText" lastClr="000000"/>
                </a:solidFill>
                <a:latin typeface="+mn-ea"/>
                <a:cs typeface="Times New Roman" panose="02020603050405020304" pitchFamily="18" charset="0"/>
              </a:rPr>
              <a:t>4</a:t>
            </a:r>
            <a:r>
              <a:rPr kumimoji="0" lang="ja-JP" altLang="ja-JP" kern="100" dirty="0">
                <a:solidFill>
                  <a:sysClr val="windowText" lastClr="000000"/>
                </a:solidFill>
                <a:latin typeface="+mn-ea"/>
                <a:cs typeface="Times New Roman" panose="02020603050405020304" pitchFamily="18" charset="0"/>
              </a:rPr>
              <a:t>月　</a:t>
            </a:r>
            <a:r>
              <a:rPr kumimoji="0" lang="en-US" altLang="ja-JP"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「浸水防止用設備に係わる固定資産税の特別処置」施行</a:t>
            </a:r>
            <a:r>
              <a:rPr kumimoji="0" lang="ja-JP" altLang="en-US"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（国交省）</a:t>
            </a:r>
          </a:p>
          <a:p>
            <a:pPr algn="just"/>
            <a:r>
              <a:rPr kumimoji="0" lang="ja-JP" altLang="ja-JP" kern="100" dirty="0">
                <a:solidFill>
                  <a:sysClr val="windowText" lastClr="000000"/>
                </a:solidFill>
                <a:latin typeface="+mn-ea"/>
                <a:cs typeface="Times New Roman" panose="02020603050405020304" pitchFamily="18" charset="0"/>
              </a:rPr>
              <a:t>Ｈ</a:t>
            </a:r>
            <a:r>
              <a:rPr kumimoji="0" lang="en-US" altLang="ja-JP" kern="100" dirty="0">
                <a:solidFill>
                  <a:sysClr val="windowText" lastClr="000000"/>
                </a:solidFill>
                <a:latin typeface="+mn-ea"/>
                <a:cs typeface="Times New Roman" panose="02020603050405020304" pitchFamily="18" charset="0"/>
              </a:rPr>
              <a:t>26</a:t>
            </a:r>
            <a:r>
              <a:rPr kumimoji="0" lang="ja-JP" altLang="ja-JP" kern="100" dirty="0">
                <a:solidFill>
                  <a:sysClr val="windowText" lastClr="000000"/>
                </a:solidFill>
                <a:latin typeface="+mn-ea"/>
                <a:cs typeface="Times New Roman" panose="02020603050405020304" pitchFamily="18" charset="0"/>
              </a:rPr>
              <a:t>年</a:t>
            </a:r>
            <a:r>
              <a:rPr kumimoji="0" lang="en-US" altLang="ja-JP" kern="100" dirty="0">
                <a:solidFill>
                  <a:sysClr val="windowText" lastClr="000000"/>
                </a:solidFill>
                <a:latin typeface="+mn-ea"/>
                <a:cs typeface="Times New Roman" panose="02020603050405020304" pitchFamily="18" charset="0"/>
              </a:rPr>
              <a:t>5</a:t>
            </a:r>
            <a:r>
              <a:rPr kumimoji="0" lang="ja-JP" altLang="ja-JP" kern="100" dirty="0">
                <a:solidFill>
                  <a:sysClr val="windowText" lastClr="000000"/>
                </a:solidFill>
                <a:latin typeface="+mn-ea"/>
                <a:cs typeface="Times New Roman" panose="02020603050405020304" pitchFamily="18" charset="0"/>
              </a:rPr>
              <a:t>月　 </a:t>
            </a:r>
            <a:r>
              <a:rPr kumimoji="0" lang="en-US" altLang="ja-JP"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国土交通省住宅局建築指導課</a:t>
            </a:r>
            <a:r>
              <a:rPr kumimoji="0" lang="ja-JP" altLang="en-US" kern="100" dirty="0">
                <a:solidFill>
                  <a:sysClr val="windowText" lastClr="000000"/>
                </a:solidFill>
                <a:latin typeface="+mn-ea"/>
                <a:cs typeface="Times New Roman" panose="02020603050405020304" pitchFamily="18" charset="0"/>
              </a:rPr>
              <a:t>など関係省庁へＰＪからガイドラインの説明</a:t>
            </a:r>
            <a:endParaRPr kumimoji="0" lang="ja-JP" altLang="ja-JP" kern="100" dirty="0">
              <a:solidFill>
                <a:sysClr val="windowText" lastClr="000000"/>
              </a:solidFill>
              <a:latin typeface="+mn-ea"/>
              <a:cs typeface="Times New Roman" panose="02020603050405020304" pitchFamily="18" charset="0"/>
            </a:endParaRPr>
          </a:p>
          <a:p>
            <a:pPr algn="just"/>
            <a:r>
              <a:rPr kumimoji="0" lang="ja-JP" altLang="ja-JP" kern="100" dirty="0">
                <a:solidFill>
                  <a:sysClr val="windowText" lastClr="000000"/>
                </a:solidFill>
                <a:latin typeface="+mn-ea"/>
                <a:cs typeface="Times New Roman" panose="02020603050405020304" pitchFamily="18" charset="0"/>
              </a:rPr>
              <a:t>Ｈ</a:t>
            </a:r>
            <a:r>
              <a:rPr kumimoji="0" lang="en-US" altLang="ja-JP" kern="100" dirty="0">
                <a:solidFill>
                  <a:sysClr val="windowText" lastClr="000000"/>
                </a:solidFill>
                <a:latin typeface="+mn-ea"/>
                <a:cs typeface="Times New Roman" panose="02020603050405020304" pitchFamily="18" charset="0"/>
              </a:rPr>
              <a:t>26</a:t>
            </a:r>
            <a:r>
              <a:rPr kumimoji="0" lang="ja-JP" altLang="ja-JP" kern="100" dirty="0">
                <a:solidFill>
                  <a:sysClr val="windowText" lastClr="000000"/>
                </a:solidFill>
                <a:latin typeface="+mn-ea"/>
                <a:cs typeface="Times New Roman" panose="02020603050405020304" pitchFamily="18" charset="0"/>
              </a:rPr>
              <a:t>年</a:t>
            </a:r>
            <a:r>
              <a:rPr kumimoji="0" lang="en-US" altLang="ja-JP" kern="100" dirty="0">
                <a:solidFill>
                  <a:sysClr val="windowText" lastClr="000000"/>
                </a:solidFill>
                <a:latin typeface="+mn-ea"/>
                <a:cs typeface="Times New Roman" panose="02020603050405020304" pitchFamily="18" charset="0"/>
              </a:rPr>
              <a:t>9</a:t>
            </a:r>
            <a:r>
              <a:rPr kumimoji="0" lang="ja-JP" altLang="ja-JP" kern="100" dirty="0">
                <a:solidFill>
                  <a:sysClr val="windowText" lastClr="000000"/>
                </a:solidFill>
                <a:latin typeface="+mn-ea"/>
                <a:cs typeface="Times New Roman" panose="02020603050405020304" pitchFamily="18" charset="0"/>
              </a:rPr>
              <a:t>月　</a:t>
            </a:r>
            <a:r>
              <a:rPr kumimoji="0" lang="en-US" altLang="ja-JP"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 浸水防止用設備メーカー</a:t>
            </a:r>
            <a:r>
              <a:rPr kumimoji="0" lang="ja-JP" altLang="en-US" kern="100" dirty="0">
                <a:solidFill>
                  <a:sysClr val="windowText" lastClr="000000"/>
                </a:solidFill>
                <a:latin typeface="+mn-ea"/>
                <a:cs typeface="Times New Roman" panose="02020603050405020304" pitchFamily="18" charset="0"/>
              </a:rPr>
              <a:t>と</a:t>
            </a:r>
            <a:r>
              <a:rPr kumimoji="0" lang="ja-JP" altLang="ja-JP" kern="100" dirty="0">
                <a:solidFill>
                  <a:sysClr val="windowText" lastClr="000000"/>
                </a:solidFill>
                <a:latin typeface="+mn-ea"/>
                <a:cs typeface="Times New Roman" panose="02020603050405020304" pitchFamily="18" charset="0"/>
              </a:rPr>
              <a:t>合同打合せ</a:t>
            </a:r>
          </a:p>
          <a:p>
            <a:pPr algn="just"/>
            <a:r>
              <a:rPr kumimoji="0" lang="ja-JP" altLang="ja-JP" kern="100" dirty="0">
                <a:solidFill>
                  <a:sysClr val="windowText" lastClr="000000"/>
                </a:solidFill>
                <a:latin typeface="+mn-ea"/>
                <a:cs typeface="Times New Roman" panose="02020603050405020304" pitchFamily="18" charset="0"/>
              </a:rPr>
              <a:t>Ｈ</a:t>
            </a:r>
            <a:r>
              <a:rPr kumimoji="0" lang="en-US" altLang="ja-JP" kern="100" dirty="0">
                <a:solidFill>
                  <a:sysClr val="windowText" lastClr="000000"/>
                </a:solidFill>
                <a:latin typeface="+mn-ea"/>
                <a:cs typeface="Times New Roman" panose="02020603050405020304" pitchFamily="18" charset="0"/>
              </a:rPr>
              <a:t>26</a:t>
            </a:r>
            <a:r>
              <a:rPr kumimoji="0" lang="ja-JP" altLang="ja-JP" kern="100" dirty="0">
                <a:solidFill>
                  <a:sysClr val="windowText" lastClr="000000"/>
                </a:solidFill>
                <a:latin typeface="+mn-ea"/>
                <a:cs typeface="Times New Roman" panose="02020603050405020304" pitchFamily="18" charset="0"/>
              </a:rPr>
              <a:t>年</a:t>
            </a:r>
            <a:r>
              <a:rPr kumimoji="0" lang="en-US" altLang="ja-JP" kern="100" dirty="0">
                <a:solidFill>
                  <a:sysClr val="windowText" lastClr="000000"/>
                </a:solidFill>
                <a:latin typeface="+mn-ea"/>
                <a:cs typeface="Times New Roman" panose="02020603050405020304" pitchFamily="18" charset="0"/>
              </a:rPr>
              <a:t>10</a:t>
            </a:r>
            <a:r>
              <a:rPr kumimoji="0" lang="ja-JP" altLang="ja-JP" kern="100" dirty="0">
                <a:solidFill>
                  <a:sysClr val="windowText" lastClr="000000"/>
                </a:solidFill>
                <a:latin typeface="+mn-ea"/>
                <a:cs typeface="Times New Roman" panose="02020603050405020304" pitchFamily="18" charset="0"/>
              </a:rPr>
              <a:t>月　</a:t>
            </a:r>
            <a:r>
              <a:rPr kumimoji="0" lang="en-US" altLang="ja-JP"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国土交通省水防企画室と協会</a:t>
            </a:r>
            <a:r>
              <a:rPr kumimoji="0" lang="en-US" altLang="ja-JP" kern="100" dirty="0">
                <a:solidFill>
                  <a:sysClr val="windowText" lastClr="000000"/>
                </a:solidFill>
                <a:latin typeface="+mn-ea"/>
                <a:cs typeface="Times New Roman" panose="02020603050405020304" pitchFamily="18" charset="0"/>
              </a:rPr>
              <a:t>PJ</a:t>
            </a:r>
            <a:r>
              <a:rPr kumimoji="0" lang="ja-JP" altLang="ja-JP" kern="100" dirty="0">
                <a:solidFill>
                  <a:sysClr val="windowText" lastClr="000000"/>
                </a:solidFill>
                <a:latin typeface="+mn-ea"/>
                <a:cs typeface="Times New Roman" panose="02020603050405020304" pitchFamily="18" charset="0"/>
              </a:rPr>
              <a:t>を</a:t>
            </a:r>
            <a:r>
              <a:rPr kumimoji="0" lang="ja-JP" altLang="en-US" kern="100" dirty="0">
                <a:solidFill>
                  <a:sysClr val="windowText" lastClr="000000"/>
                </a:solidFill>
                <a:latin typeface="+mn-ea"/>
                <a:cs typeface="Times New Roman" panose="02020603050405020304" pitchFamily="18" charset="0"/>
              </a:rPr>
              <a:t>浸水想定区域ガイドラインの要望確認</a:t>
            </a:r>
            <a:endParaRPr kumimoji="0" lang="en-US" altLang="ja-JP" kern="100" dirty="0">
              <a:solidFill>
                <a:sysClr val="windowText" lastClr="000000"/>
              </a:solidFill>
              <a:latin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4</a:t>
            </a:fld>
            <a:endParaRPr kumimoji="1" lang="ja-JP" altLang="en-US"/>
          </a:p>
        </p:txBody>
      </p:sp>
    </p:spTree>
    <p:extLst>
      <p:ext uri="{BB962C8B-B14F-4D97-AF65-F5344CB8AC3E}">
        <p14:creationId xmlns:p14="http://schemas.microsoft.com/office/powerpoint/2010/main" val="68092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sz="1000"/>
            </a:pPr>
            <a:r>
              <a:rPr kumimoji="0" lang="ja-JP" altLang="ja-JP" kern="100" dirty="0">
                <a:solidFill>
                  <a:sysClr val="windowText" lastClr="000000"/>
                </a:solidFill>
                <a:latin typeface="+mn-ea"/>
                <a:cs typeface="Times New Roman" panose="02020603050405020304" pitchFamily="18" charset="0"/>
              </a:rPr>
              <a:t>国土交通省水防企画室</a:t>
            </a:r>
            <a:r>
              <a:rPr kumimoji="0" lang="ja-JP" altLang="en-US" kern="100" dirty="0">
                <a:solidFill>
                  <a:sysClr val="windowText" lastClr="000000"/>
                </a:solidFill>
                <a:latin typeface="+mn-ea"/>
                <a:cs typeface="Times New Roman" panose="02020603050405020304" pitchFamily="18" charset="0"/>
              </a:rPr>
              <a:t>・国土技術研究センター等の意見から、協会外の統一基準をはかるＪＩＳ規格制定計画しました。</a:t>
            </a:r>
            <a:endParaRPr kumimoji="0" lang="en-US" altLang="ja-JP" kern="100" dirty="0">
              <a:solidFill>
                <a:sysClr val="windowText" lastClr="000000"/>
              </a:solidFill>
              <a:latin typeface="+mn-ea"/>
              <a:cs typeface="Times New Roman" panose="02020603050405020304" pitchFamily="18" charset="0"/>
            </a:endParaRPr>
          </a:p>
          <a:p>
            <a:pPr>
              <a:defRPr sz="1000"/>
            </a:pPr>
            <a:r>
              <a:rPr kumimoji="0" lang="en-US" altLang="ja-JP" kern="100" dirty="0">
                <a:solidFill>
                  <a:sysClr val="windowText" lastClr="000000"/>
                </a:solidFill>
                <a:latin typeface="+mn-ea"/>
                <a:cs typeface="Times New Roman" panose="02020603050405020304" pitchFamily="18" charset="0"/>
              </a:rPr>
              <a:t>H27</a:t>
            </a:r>
            <a:r>
              <a:rPr kumimoji="0" lang="ja-JP" altLang="ja-JP" kern="100" dirty="0">
                <a:solidFill>
                  <a:sysClr val="windowText" lastClr="000000"/>
                </a:solidFill>
                <a:latin typeface="+mn-ea"/>
                <a:cs typeface="Times New Roman" panose="02020603050405020304" pitchFamily="18" charset="0"/>
              </a:rPr>
              <a:t>年</a:t>
            </a:r>
            <a:r>
              <a:rPr kumimoji="0" lang="en-US" altLang="ja-JP" kern="100" dirty="0">
                <a:solidFill>
                  <a:sysClr val="windowText" lastClr="000000"/>
                </a:solidFill>
                <a:latin typeface="+mn-ea"/>
                <a:cs typeface="Times New Roman" panose="02020603050405020304" pitchFamily="18" charset="0"/>
              </a:rPr>
              <a:t>1</a:t>
            </a:r>
            <a:r>
              <a:rPr kumimoji="0" lang="ja-JP" altLang="ja-JP" kern="100" dirty="0">
                <a:solidFill>
                  <a:sysClr val="windowText" lastClr="000000"/>
                </a:solidFill>
                <a:latin typeface="+mn-ea"/>
                <a:cs typeface="Times New Roman" panose="02020603050405020304" pitchFamily="18" charset="0"/>
              </a:rPr>
              <a:t>月　「第</a:t>
            </a:r>
            <a:r>
              <a:rPr kumimoji="0" lang="en-US" altLang="ja-JP" kern="100" dirty="0">
                <a:solidFill>
                  <a:sysClr val="windowText" lastClr="000000"/>
                </a:solidFill>
                <a:latin typeface="+mn-ea"/>
                <a:cs typeface="Times New Roman" panose="02020603050405020304" pitchFamily="18" charset="0"/>
              </a:rPr>
              <a:t>1</a:t>
            </a:r>
            <a:r>
              <a:rPr kumimoji="0" lang="ja-JP" altLang="ja-JP" kern="100" dirty="0">
                <a:solidFill>
                  <a:sysClr val="windowText" lastClr="000000"/>
                </a:solidFill>
                <a:latin typeface="+mn-ea"/>
                <a:cs typeface="Times New Roman" panose="02020603050405020304" pitchFamily="18" charset="0"/>
              </a:rPr>
              <a:t>回浸水防止用設備委員会」開催</a:t>
            </a:r>
            <a:endParaRPr kumimoji="0" lang="en-US" altLang="ja-JP" kern="100" dirty="0">
              <a:solidFill>
                <a:sysClr val="windowText" lastClr="000000"/>
              </a:solidFill>
              <a:latin typeface="+mn-ea"/>
              <a:cs typeface="Times New Roman" panose="02020603050405020304" pitchFamily="18" charset="0"/>
            </a:endParaRPr>
          </a:p>
          <a:p>
            <a:pPr>
              <a:defRPr sz="1000"/>
            </a:pPr>
            <a:r>
              <a:rPr kumimoji="0" lang="ja-JP" altLang="en-US" kern="100" dirty="0">
                <a:solidFill>
                  <a:sysClr val="windowText" lastClr="000000"/>
                </a:solidFill>
                <a:latin typeface="+mn-ea"/>
                <a:cs typeface="Times New Roman" panose="02020603050405020304" pitchFamily="18" charset="0"/>
              </a:rPr>
              <a:t>　　</a:t>
            </a:r>
            <a:r>
              <a:rPr kumimoji="0" lang="en-US" altLang="ja-JP" kern="100" dirty="0">
                <a:solidFill>
                  <a:sysClr val="windowText" lastClr="000000"/>
                </a:solidFill>
                <a:latin typeface="+mn-ea"/>
                <a:cs typeface="Times New Roman" panose="02020603050405020304" pitchFamily="18" charset="0"/>
              </a:rPr>
              <a:t> </a:t>
            </a:r>
            <a:r>
              <a:rPr kumimoji="0" lang="ja-JP" altLang="en-US"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参加：小俣シャッター工業、オカムラ、三和シ</a:t>
            </a:r>
            <a:r>
              <a:rPr kumimoji="0" lang="ja-JP" altLang="en-US" kern="100" dirty="0">
                <a:solidFill>
                  <a:sysClr val="windowText" lastClr="000000"/>
                </a:solidFill>
                <a:latin typeface="+mn-ea"/>
                <a:cs typeface="Times New Roman" panose="02020603050405020304" pitchFamily="18" charset="0"/>
              </a:rPr>
              <a:t>ヤ</a:t>
            </a:r>
            <a:r>
              <a:rPr kumimoji="0" lang="ja-JP" altLang="ja-JP" kern="100" dirty="0">
                <a:solidFill>
                  <a:sysClr val="windowText" lastClr="000000"/>
                </a:solidFill>
                <a:latin typeface="+mn-ea"/>
                <a:cs typeface="Times New Roman" panose="02020603050405020304" pitchFamily="18" charset="0"/>
              </a:rPr>
              <a:t>ッター工業、鈴木シャッター</a:t>
            </a:r>
            <a:r>
              <a:rPr kumimoji="0" lang="ja-JP" altLang="en-US"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田中サッシュ工業、大日産業、大同機工、</a:t>
            </a:r>
            <a:endParaRPr kumimoji="0" lang="en-US" altLang="ja-JP" kern="100" dirty="0">
              <a:solidFill>
                <a:sysClr val="windowText" lastClr="000000"/>
              </a:solidFill>
              <a:latin typeface="+mn-ea"/>
              <a:cs typeface="Times New Roman" panose="02020603050405020304" pitchFamily="18" charset="0"/>
            </a:endParaRPr>
          </a:p>
          <a:p>
            <a:pPr>
              <a:defRPr sz="1000"/>
            </a:pPr>
            <a:r>
              <a:rPr kumimoji="0" lang="ja-JP" altLang="en-US" kern="100" dirty="0">
                <a:solidFill>
                  <a:sysClr val="windowText" lastClr="000000"/>
                </a:solidFill>
                <a:latin typeface="+mn-ea"/>
                <a:cs typeface="Times New Roman" panose="02020603050405020304" pitchFamily="18" charset="0"/>
              </a:rPr>
              <a:t>　　　　　　　　　東洋</a:t>
            </a:r>
            <a:r>
              <a:rPr kumimoji="0" lang="ja-JP" altLang="ja-JP" kern="100" dirty="0">
                <a:solidFill>
                  <a:sysClr val="windowText" lastClr="000000"/>
                </a:solidFill>
                <a:latin typeface="+mn-ea"/>
                <a:cs typeface="Times New Roman" panose="02020603050405020304" pitchFamily="18" charset="0"/>
              </a:rPr>
              <a:t>シ</a:t>
            </a:r>
            <a:r>
              <a:rPr kumimoji="0" lang="ja-JP" altLang="en-US" kern="100" dirty="0">
                <a:solidFill>
                  <a:sysClr val="windowText" lastClr="000000"/>
                </a:solidFill>
                <a:latin typeface="+mn-ea"/>
                <a:cs typeface="Times New Roman" panose="02020603050405020304" pitchFamily="18" charset="0"/>
              </a:rPr>
              <a:t>ヤ</a:t>
            </a:r>
            <a:r>
              <a:rPr kumimoji="0" lang="ja-JP" altLang="ja-JP" kern="100" dirty="0">
                <a:solidFill>
                  <a:sysClr val="windowText" lastClr="000000"/>
                </a:solidFill>
                <a:latin typeface="+mn-ea"/>
                <a:cs typeface="Times New Roman" panose="02020603050405020304" pitchFamily="18" charset="0"/>
              </a:rPr>
              <a:t>ッター</a:t>
            </a:r>
            <a:r>
              <a:rPr kumimoji="0" lang="ja-JP" altLang="en-US" kern="100" dirty="0">
                <a:solidFill>
                  <a:sysClr val="windowText" lastClr="000000"/>
                </a:solidFill>
                <a:latin typeface="+mn-ea"/>
                <a:cs typeface="Times New Roman" panose="02020603050405020304" pitchFamily="18" charset="0"/>
              </a:rPr>
              <a:t>、</a:t>
            </a:r>
            <a:r>
              <a:rPr kumimoji="0" lang="ja-JP" altLang="ja-JP" kern="100" dirty="0">
                <a:solidFill>
                  <a:sysClr val="windowText" lastClr="000000"/>
                </a:solidFill>
                <a:latin typeface="+mn-ea"/>
                <a:cs typeface="Times New Roman" panose="02020603050405020304" pitchFamily="18" charset="0"/>
              </a:rPr>
              <a:t>日工マシナリー</a:t>
            </a:r>
            <a:r>
              <a:rPr kumimoji="0" lang="ja-JP" altLang="en-US" kern="100" dirty="0">
                <a:solidFill>
                  <a:sysClr val="windowText" lastClr="000000"/>
                </a:solidFill>
                <a:latin typeface="+mn-ea"/>
                <a:cs typeface="Times New Roman" panose="02020603050405020304" pitchFamily="18" charset="0"/>
              </a:rPr>
              <a:t>、</a:t>
            </a:r>
            <a:r>
              <a:rPr kumimoji="0" lang="ja-JP" altLang="ja-JP" kern="100" dirty="0">
                <a:solidFill>
                  <a:sysClr val="windowText" lastClr="000000"/>
                </a:solidFill>
                <a:latin typeface="+mn-ea"/>
                <a:cs typeface="Times New Roman" panose="02020603050405020304" pitchFamily="18" charset="0"/>
              </a:rPr>
              <a:t>丸島産業</a:t>
            </a:r>
            <a:r>
              <a:rPr kumimoji="0" lang="ja-JP" altLang="en-US" kern="100" dirty="0">
                <a:solidFill>
                  <a:sysClr val="windowText" lastClr="000000"/>
                </a:solidFill>
                <a:latin typeface="+mn-ea"/>
                <a:cs typeface="Times New Roman" panose="02020603050405020304" pitchFamily="18" charset="0"/>
              </a:rPr>
              <a:t>、</a:t>
            </a:r>
            <a:r>
              <a:rPr kumimoji="0" lang="ja-JP" altLang="ja-JP" kern="100" dirty="0">
                <a:solidFill>
                  <a:sysClr val="windowText" lastClr="000000"/>
                </a:solidFill>
                <a:latin typeface="+mn-ea"/>
                <a:cs typeface="Times New Roman" panose="02020603050405020304" pitchFamily="18" charset="0"/>
              </a:rPr>
              <a:t>文化シ</a:t>
            </a:r>
            <a:r>
              <a:rPr kumimoji="0" lang="ja-JP" altLang="en-US" kern="100" dirty="0">
                <a:solidFill>
                  <a:sysClr val="windowText" lastClr="000000"/>
                </a:solidFill>
                <a:latin typeface="+mn-ea"/>
                <a:cs typeface="Times New Roman" panose="02020603050405020304" pitchFamily="18" charset="0"/>
              </a:rPr>
              <a:t>ヤ</a:t>
            </a:r>
            <a:r>
              <a:rPr kumimoji="0" lang="ja-JP" altLang="ja-JP" kern="100" dirty="0">
                <a:solidFill>
                  <a:sysClr val="windowText" lastClr="000000"/>
                </a:solidFill>
                <a:latin typeface="+mn-ea"/>
                <a:cs typeface="Times New Roman" panose="02020603050405020304" pitchFamily="18" charset="0"/>
              </a:rPr>
              <a:t>ッター</a:t>
            </a:r>
            <a:r>
              <a:rPr kumimoji="0" lang="en-US" altLang="ja-JP"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（１</a:t>
            </a:r>
            <a:r>
              <a:rPr kumimoji="0" lang="en-US" altLang="ja-JP" kern="100" dirty="0">
                <a:solidFill>
                  <a:sysClr val="windowText" lastClr="000000"/>
                </a:solidFill>
                <a:latin typeface="+mn-ea"/>
                <a:cs typeface="Times New Roman" panose="02020603050405020304" pitchFamily="18" charset="0"/>
              </a:rPr>
              <a:t>1</a:t>
            </a:r>
            <a:r>
              <a:rPr kumimoji="0" lang="ja-JP" altLang="ja-JP" kern="100" dirty="0">
                <a:solidFill>
                  <a:sysClr val="windowText" lastClr="000000"/>
                </a:solidFill>
                <a:latin typeface="+mn-ea"/>
                <a:cs typeface="Times New Roman" panose="02020603050405020304" pitchFamily="18" charset="0"/>
              </a:rPr>
              <a:t>社）</a:t>
            </a:r>
            <a:endParaRPr kumimoji="0" lang="en-US" altLang="ja-JP" kern="100" dirty="0">
              <a:solidFill>
                <a:sysClr val="windowText" lastClr="000000"/>
              </a:solidFill>
              <a:latin typeface="+mn-ea"/>
              <a:cs typeface="Times New Roman" panose="02020603050405020304" pitchFamily="18" charset="0"/>
            </a:endParaRPr>
          </a:p>
          <a:p>
            <a:pPr indent="666700" algn="just" defTabSz="906445">
              <a:defRPr/>
            </a:pPr>
            <a:r>
              <a:rPr kumimoji="0" lang="ja-JP" altLang="en-US"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ＪＩＳ規格化に向け技術基準の作成を確認した。</a:t>
            </a:r>
            <a:endParaRPr kumimoji="0" lang="en-US"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indent="666700" algn="just" defTabSz="906445">
              <a:defRPr/>
            </a:pPr>
            <a:r>
              <a:rPr kumimoji="0" lang="en-US"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H29</a:t>
            </a:r>
            <a:r>
              <a:rPr kumimoji="0" lang="ja-JP"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0" lang="en-US"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0" lang="ja-JP"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月　「第</a:t>
            </a:r>
            <a:r>
              <a:rPr kumimoji="0" lang="en-US"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25</a:t>
            </a:r>
            <a:r>
              <a:rPr kumimoji="0" lang="ja-JP"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回浸水防止用設備委員会」</a:t>
            </a:r>
          </a:p>
          <a:p>
            <a:pPr algn="just" defTabSz="906445">
              <a:defRPr/>
            </a:pPr>
            <a:r>
              <a:rPr kumimoji="0" lang="ja-JP"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ja-JP" altLang="en-US"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ja-JP"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技術基準が完了</a:t>
            </a:r>
            <a:r>
              <a:rPr kumimoji="0" lang="ja-JP" altLang="en-US"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ＪＩＳ</a:t>
            </a:r>
            <a:r>
              <a:rPr kumimoji="0" lang="ja-JP" altLang="en-US"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規格</a:t>
            </a:r>
            <a:r>
              <a:rPr kumimoji="0" lang="ja-JP" altLang="ja-JP" kern="100" dirty="0">
                <a:solidFill>
                  <a:sysClr val="windowText" lastClr="000000"/>
                </a:solidFill>
                <a:latin typeface="ＭＳ Ｐゴシック" panose="020B0600070205080204" pitchFamily="50" charset="-128"/>
                <a:ea typeface="ＭＳ Ｐゴシック" panose="020B0600070205080204" pitchFamily="50" charset="-128"/>
                <a:cs typeface="Times New Roman" panose="02020603050405020304" pitchFamily="18" charset="0"/>
              </a:rPr>
              <a:t>化に向け関係省庁へ働きかけを開</a:t>
            </a:r>
            <a:r>
              <a:rPr kumimoji="0" lang="ja-JP" altLang="ja-JP" kern="100" dirty="0">
                <a:solidFill>
                  <a:sysClr val="windowText" lastClr="000000"/>
                </a:solidFill>
                <a:latin typeface="+mn-ea"/>
                <a:cs typeface="Times New Roman" panose="02020603050405020304" pitchFamily="18" charset="0"/>
              </a:rPr>
              <a:t>始</a:t>
            </a:r>
          </a:p>
          <a:p>
            <a:endParaRPr kumimoji="1" lang="ja-JP" altLang="en-US" dirty="0"/>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5</a:t>
            </a:fld>
            <a:endParaRPr kumimoji="1" lang="ja-JP" altLang="en-US"/>
          </a:p>
        </p:txBody>
      </p:sp>
    </p:spTree>
    <p:extLst>
      <p:ext uri="{BB962C8B-B14F-4D97-AF65-F5344CB8AC3E}">
        <p14:creationId xmlns:p14="http://schemas.microsoft.com/office/powerpoint/2010/main" val="406723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sz="1000"/>
            </a:pPr>
            <a:r>
              <a:rPr kumimoji="0" lang="ja-JP" altLang="ja-JP" kern="0" dirty="0">
                <a:solidFill>
                  <a:sysClr val="windowText" lastClr="000000"/>
                </a:solidFill>
                <a:latin typeface="+mn-ea"/>
                <a:cs typeface="Times New Roman" panose="02020603050405020304" pitchFamily="18" charset="0"/>
              </a:rPr>
              <a:t>浸水防止用設備</a:t>
            </a:r>
            <a:r>
              <a:rPr kumimoji="0" lang="ja-JP" altLang="en-US" kern="0" dirty="0">
                <a:solidFill>
                  <a:sysClr val="windowText" lastClr="000000"/>
                </a:solidFill>
                <a:latin typeface="+mn-ea"/>
                <a:cs typeface="Times New Roman" panose="02020603050405020304" pitchFamily="18" charset="0"/>
              </a:rPr>
              <a:t>委員会で</a:t>
            </a:r>
            <a:r>
              <a:rPr kumimoji="0" lang="ja-JP" altLang="ja-JP" kern="0" dirty="0">
                <a:solidFill>
                  <a:sysClr val="windowText" lastClr="000000"/>
                </a:solidFill>
                <a:latin typeface="+mn-ea"/>
                <a:cs typeface="Times New Roman" panose="02020603050405020304" pitchFamily="18" charset="0"/>
              </a:rPr>
              <a:t>は、止水板や起伏式製品など含め</a:t>
            </a:r>
            <a:r>
              <a:rPr kumimoji="0" lang="ja-JP" altLang="en-US" kern="0" dirty="0">
                <a:solidFill>
                  <a:sysClr val="windowText" lastClr="000000"/>
                </a:solidFill>
                <a:latin typeface="+mn-ea"/>
                <a:cs typeface="Times New Roman" panose="02020603050405020304" pitchFamily="18" charset="0"/>
              </a:rPr>
              <a:t>た浸水防止用設備</a:t>
            </a:r>
            <a:r>
              <a:rPr kumimoji="0" lang="ja-JP" altLang="ja-JP" kern="0" dirty="0">
                <a:solidFill>
                  <a:sysClr val="windowText" lastClr="000000"/>
                </a:solidFill>
                <a:latin typeface="+mn-ea"/>
                <a:cs typeface="Times New Roman" panose="02020603050405020304" pitchFamily="18" charset="0"/>
              </a:rPr>
              <a:t>を、関係省庁と調整してまいりました。</a:t>
            </a:r>
            <a:r>
              <a:rPr kumimoji="0" lang="en-US" altLang="ja-JP" kern="0" dirty="0">
                <a:solidFill>
                  <a:sysClr val="windowText" lastClr="000000"/>
                </a:solidFill>
                <a:latin typeface="+mn-ea"/>
                <a:cs typeface="Times New Roman" panose="02020603050405020304" pitchFamily="18" charset="0"/>
              </a:rPr>
              <a:t> </a:t>
            </a:r>
          </a:p>
          <a:p>
            <a:pPr>
              <a:defRPr sz="1000"/>
            </a:pPr>
            <a:r>
              <a:rPr kumimoji="0" lang="ja-JP" altLang="ja-JP" kern="0" dirty="0">
                <a:solidFill>
                  <a:sysClr val="windowText" lastClr="000000"/>
                </a:solidFill>
                <a:latin typeface="+mn-ea"/>
                <a:cs typeface="Times New Roman" panose="02020603050405020304" pitchFamily="18" charset="0"/>
              </a:rPr>
              <a:t>浸水防止用設備は事例がないため受入省庁との調整に</a:t>
            </a:r>
            <a:r>
              <a:rPr kumimoji="0" lang="en-US" altLang="ja-JP" kern="0" dirty="0">
                <a:solidFill>
                  <a:sysClr val="windowText" lastClr="000000"/>
                </a:solidFill>
                <a:latin typeface="+mn-ea"/>
                <a:cs typeface="Times New Roman" panose="02020603050405020304" pitchFamily="18" charset="0"/>
              </a:rPr>
              <a:t>1</a:t>
            </a:r>
            <a:r>
              <a:rPr kumimoji="0" lang="ja-JP" altLang="en-US" kern="0" dirty="0">
                <a:solidFill>
                  <a:sysClr val="windowText" lastClr="000000"/>
                </a:solidFill>
                <a:latin typeface="+mn-ea"/>
                <a:cs typeface="Times New Roman" panose="02020603050405020304" pitchFamily="18" charset="0"/>
              </a:rPr>
              <a:t>年</a:t>
            </a:r>
            <a:r>
              <a:rPr kumimoji="0" lang="ja-JP" altLang="ja-JP" kern="0" dirty="0">
                <a:solidFill>
                  <a:sysClr val="windowText" lastClr="000000"/>
                </a:solidFill>
                <a:latin typeface="+mn-ea"/>
                <a:cs typeface="Times New Roman" panose="02020603050405020304" pitchFamily="18" charset="0"/>
              </a:rPr>
              <a:t>掛かり</a:t>
            </a:r>
            <a:r>
              <a:rPr kumimoji="0" lang="ja-JP" altLang="en-US" kern="0" dirty="0">
                <a:solidFill>
                  <a:sysClr val="windowText" lastClr="000000"/>
                </a:solidFill>
                <a:latin typeface="+mn-ea"/>
                <a:cs typeface="Times New Roman" panose="02020603050405020304" pitchFamily="18" charset="0"/>
              </a:rPr>
              <a:t>経済産業省に決まり</a:t>
            </a:r>
            <a:r>
              <a:rPr kumimoji="0" lang="ja-JP" altLang="ja-JP" kern="0" dirty="0">
                <a:solidFill>
                  <a:sysClr val="windowText" lastClr="000000"/>
                </a:solidFill>
                <a:latin typeface="+mn-ea"/>
                <a:cs typeface="Times New Roman" panose="02020603050405020304" pitchFamily="18" charset="0"/>
              </a:rPr>
              <a:t>ました。</a:t>
            </a:r>
            <a:r>
              <a:rPr kumimoji="0" lang="ja-JP" altLang="en-US" kern="100" dirty="0">
                <a:solidFill>
                  <a:sysClr val="windowText" lastClr="000000"/>
                </a:solidFill>
                <a:latin typeface="+mn-ea"/>
                <a:cs typeface="Times New Roman" panose="02020603050405020304" pitchFamily="18" charset="0"/>
              </a:rPr>
              <a:t>　　　　　　　　　　　　　　　　　　　　　　　　　　　　　　　　　　　　　　　　　　　　　　　　　　　　　　　　　</a:t>
            </a:r>
            <a:endParaRPr kumimoji="0" lang="en-US" altLang="ja-JP" kern="100" dirty="0">
              <a:solidFill>
                <a:sysClr val="windowText" lastClr="000000"/>
              </a:solidFill>
              <a:latin typeface="+mn-ea"/>
              <a:cs typeface="Times New Roman" panose="02020603050405020304" pitchFamily="18" charset="0"/>
            </a:endParaRPr>
          </a:p>
          <a:p>
            <a:pPr>
              <a:defRPr sz="1000"/>
            </a:pPr>
            <a:r>
              <a:rPr kumimoji="0" lang="en-US" altLang="ja-JP" kern="100" dirty="0">
                <a:solidFill>
                  <a:sysClr val="windowText" lastClr="000000"/>
                </a:solidFill>
                <a:latin typeface="+mn-ea"/>
                <a:cs typeface="Times New Roman" panose="02020603050405020304" pitchFamily="18" charset="0"/>
              </a:rPr>
              <a:t>H29</a:t>
            </a:r>
            <a:r>
              <a:rPr kumimoji="0" lang="ja-JP" altLang="ja-JP" kern="100" dirty="0">
                <a:solidFill>
                  <a:sysClr val="windowText" lastClr="000000"/>
                </a:solidFill>
                <a:latin typeface="+mn-ea"/>
                <a:cs typeface="Times New Roman" panose="02020603050405020304" pitchFamily="18" charset="0"/>
              </a:rPr>
              <a:t>年</a:t>
            </a:r>
            <a:r>
              <a:rPr kumimoji="0" lang="en-US" altLang="ja-JP" kern="100" dirty="0">
                <a:solidFill>
                  <a:sysClr val="windowText" lastClr="000000"/>
                </a:solidFill>
                <a:latin typeface="+mn-ea"/>
                <a:cs typeface="Times New Roman" panose="02020603050405020304" pitchFamily="18" charset="0"/>
              </a:rPr>
              <a:t>1</a:t>
            </a:r>
            <a:r>
              <a:rPr kumimoji="0" lang="ja-JP" altLang="en-US" kern="100" dirty="0">
                <a:solidFill>
                  <a:sysClr val="windowText" lastClr="000000"/>
                </a:solidFill>
                <a:latin typeface="+mn-ea"/>
                <a:cs typeface="Times New Roman" panose="02020603050405020304" pitchFamily="18" charset="0"/>
              </a:rPr>
              <a:t>月 </a:t>
            </a:r>
            <a:r>
              <a:rPr kumimoji="0" lang="ja-JP" altLang="ja-JP" kern="100" dirty="0">
                <a:solidFill>
                  <a:sysClr val="windowText" lastClr="000000"/>
                </a:solidFill>
                <a:latin typeface="+mn-ea"/>
                <a:cs typeface="Times New Roman" panose="02020603050405020304" pitchFamily="18" charset="0"/>
              </a:rPr>
              <a:t>　</a:t>
            </a:r>
            <a:r>
              <a:rPr kumimoji="0" lang="en-US" altLang="ja-JP" kern="100" dirty="0">
                <a:solidFill>
                  <a:sysClr val="windowText" lastClr="000000"/>
                </a:solidFill>
                <a:latin typeface="+mn-ea"/>
                <a:cs typeface="Times New Roman" panose="02020603050405020304" pitchFamily="18" charset="0"/>
              </a:rPr>
              <a:t> </a:t>
            </a:r>
            <a:r>
              <a:rPr kumimoji="0" lang="ja-JP" altLang="ja-JP" kern="100" dirty="0">
                <a:solidFill>
                  <a:sysClr val="windowText" lastClr="000000"/>
                </a:solidFill>
                <a:latin typeface="+mn-ea"/>
                <a:cs typeface="Times New Roman" panose="02020603050405020304" pitchFamily="18" charset="0"/>
              </a:rPr>
              <a:t>国土交通省建築指導課・河川環境室</a:t>
            </a:r>
            <a:r>
              <a:rPr kumimoji="0" lang="ja-JP" altLang="en-US" kern="100" dirty="0">
                <a:solidFill>
                  <a:sysClr val="windowText" lastClr="000000"/>
                </a:solidFill>
                <a:latin typeface="+mn-ea"/>
                <a:cs typeface="Times New Roman" panose="02020603050405020304" pitchFamily="18" charset="0"/>
              </a:rPr>
              <a:t>へ働きかけ</a:t>
            </a:r>
            <a:endParaRPr kumimoji="0" lang="ja-JP" altLang="ja-JP" kern="100" dirty="0">
              <a:solidFill>
                <a:sysClr val="windowText" lastClr="000000"/>
              </a:solidFill>
              <a:latin typeface="+mn-ea"/>
              <a:cs typeface="Times New Roman" panose="02020603050405020304" pitchFamily="18" charset="0"/>
            </a:endParaRPr>
          </a:p>
          <a:p>
            <a:pPr algn="just"/>
            <a:r>
              <a:rPr kumimoji="0" lang="en-US" altLang="ja-JP" kern="100" dirty="0">
                <a:solidFill>
                  <a:prstClr val="black"/>
                </a:solidFill>
                <a:latin typeface="+mn-ea"/>
                <a:cs typeface="Times New Roman" panose="02020603050405020304" pitchFamily="18" charset="0"/>
              </a:rPr>
              <a:t>H29</a:t>
            </a:r>
            <a:r>
              <a:rPr kumimoji="0" lang="ja-JP" altLang="ja-JP" kern="100" dirty="0">
                <a:solidFill>
                  <a:prstClr val="black"/>
                </a:solidFill>
                <a:latin typeface="+mn-ea"/>
                <a:cs typeface="Times New Roman" panose="02020603050405020304" pitchFamily="18" charset="0"/>
              </a:rPr>
              <a:t>年</a:t>
            </a:r>
            <a:r>
              <a:rPr kumimoji="0" lang="en-US" altLang="ja-JP" kern="100" dirty="0">
                <a:solidFill>
                  <a:prstClr val="black"/>
                </a:solidFill>
                <a:latin typeface="+mn-ea"/>
                <a:cs typeface="Times New Roman" panose="02020603050405020304" pitchFamily="18" charset="0"/>
              </a:rPr>
              <a:t>2</a:t>
            </a:r>
            <a:r>
              <a:rPr kumimoji="0" lang="ja-JP" altLang="en-US" kern="100" dirty="0">
                <a:solidFill>
                  <a:prstClr val="black"/>
                </a:solidFill>
                <a:latin typeface="+mn-ea"/>
                <a:cs typeface="Times New Roman" panose="02020603050405020304" pitchFamily="18" charset="0"/>
              </a:rPr>
              <a:t>月 </a:t>
            </a:r>
            <a:r>
              <a:rPr kumimoji="0" lang="ja-JP" altLang="ja-JP" kern="100" dirty="0">
                <a:solidFill>
                  <a:prstClr val="black"/>
                </a:solidFill>
                <a:latin typeface="+mn-ea"/>
                <a:cs typeface="Times New Roman" panose="02020603050405020304" pitchFamily="18" charset="0"/>
              </a:rPr>
              <a:t>　</a:t>
            </a:r>
            <a:r>
              <a:rPr kumimoji="0" lang="en-US" altLang="ja-JP"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経済産業省と</a:t>
            </a:r>
            <a:r>
              <a:rPr kumimoji="0" lang="ja-JP" altLang="en-US" kern="100" dirty="0">
                <a:solidFill>
                  <a:prstClr val="black"/>
                </a:solidFill>
                <a:latin typeface="+mn-ea"/>
                <a:cs typeface="Times New Roman" panose="02020603050405020304" pitchFamily="18" charset="0"/>
              </a:rPr>
              <a:t>働きかけ、ＪＩＳ規格管轄部署が難航。</a:t>
            </a:r>
            <a:r>
              <a:rPr kumimoji="0" lang="ja-JP" altLang="ja-JP" kern="100" dirty="0">
                <a:solidFill>
                  <a:prstClr val="black"/>
                </a:solidFill>
                <a:latin typeface="+mn-ea"/>
                <a:cs typeface="Times New Roman" panose="02020603050405020304" pitchFamily="18" charset="0"/>
              </a:rPr>
              <a:t>　</a:t>
            </a:r>
            <a:endParaRPr kumimoji="0" lang="en-US" altLang="ja-JP" kern="100" dirty="0">
              <a:solidFill>
                <a:prstClr val="black"/>
              </a:solidFill>
              <a:latin typeface="+mn-ea"/>
              <a:cs typeface="Times New Roman" panose="02020603050405020304" pitchFamily="18" charset="0"/>
            </a:endParaRPr>
          </a:p>
          <a:p>
            <a:pPr algn="just"/>
            <a:r>
              <a:rPr kumimoji="0" lang="ja-JP" altLang="en-US"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建具型・脱着型・開口部設置型</a:t>
            </a:r>
            <a:r>
              <a:rPr kumimoji="0" lang="ja-JP" altLang="en-US" kern="100" dirty="0">
                <a:solidFill>
                  <a:prstClr val="black"/>
                </a:solidFill>
                <a:latin typeface="+mn-ea"/>
                <a:cs typeface="Times New Roman" panose="02020603050405020304" pitchFamily="18" charset="0"/>
              </a:rPr>
              <a:t>⇒建具型に決まる。</a:t>
            </a:r>
            <a:endParaRPr kumimoji="0" lang="en-US" altLang="ja-JP" kern="100" dirty="0">
              <a:solidFill>
                <a:prstClr val="black"/>
              </a:solidFill>
              <a:latin typeface="+mn-ea"/>
              <a:cs typeface="Times New Roman" panose="02020603050405020304" pitchFamily="18" charset="0"/>
            </a:endParaRPr>
          </a:p>
          <a:p>
            <a:pPr algn="just"/>
            <a:r>
              <a:rPr kumimoji="0" lang="en-US" altLang="ja-JP" kern="100" dirty="0">
                <a:solidFill>
                  <a:prstClr val="black"/>
                </a:solidFill>
                <a:latin typeface="+mn-ea"/>
                <a:cs typeface="Times New Roman" panose="02020603050405020304" pitchFamily="18" charset="0"/>
              </a:rPr>
              <a:t>H29</a:t>
            </a:r>
            <a:r>
              <a:rPr kumimoji="0" lang="ja-JP" altLang="ja-JP" kern="100" dirty="0">
                <a:solidFill>
                  <a:prstClr val="black"/>
                </a:solidFill>
                <a:latin typeface="+mn-ea"/>
                <a:cs typeface="Times New Roman" panose="02020603050405020304" pitchFamily="18" charset="0"/>
              </a:rPr>
              <a:t>年</a:t>
            </a:r>
            <a:r>
              <a:rPr kumimoji="0" lang="en-US" altLang="ja-JP" kern="100" dirty="0">
                <a:solidFill>
                  <a:prstClr val="black"/>
                </a:solidFill>
                <a:latin typeface="+mn-ea"/>
                <a:cs typeface="Times New Roman" panose="02020603050405020304" pitchFamily="18" charset="0"/>
              </a:rPr>
              <a:t>6</a:t>
            </a:r>
            <a:r>
              <a:rPr kumimoji="0" lang="ja-JP" altLang="en-US" kern="100" dirty="0">
                <a:solidFill>
                  <a:prstClr val="black"/>
                </a:solidFill>
                <a:latin typeface="+mn-ea"/>
                <a:cs typeface="Times New Roman" panose="02020603050405020304" pitchFamily="18" charset="0"/>
              </a:rPr>
              <a:t>月</a:t>
            </a:r>
            <a:r>
              <a:rPr kumimoji="0" lang="ja-JP" altLang="ja-JP" kern="100" dirty="0">
                <a:solidFill>
                  <a:prstClr val="black"/>
                </a:solidFill>
                <a:latin typeface="+mn-ea"/>
                <a:cs typeface="Times New Roman" panose="02020603050405020304" pitchFamily="18" charset="0"/>
              </a:rPr>
              <a:t>　</a:t>
            </a:r>
            <a:r>
              <a:rPr kumimoji="0" lang="en-US" altLang="ja-JP"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シャッター・ドア</a:t>
            </a:r>
            <a:r>
              <a:rPr kumimoji="0" lang="ja-JP" altLang="ja-JP"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ＪＩＳ</a:t>
            </a:r>
            <a:r>
              <a:rPr kumimoji="0" lang="ja-JP" altLang="en-US"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規格実績ある</a:t>
            </a:r>
            <a:r>
              <a:rPr kumimoji="0" lang="ja-JP" altLang="ja-JP" kern="100" dirty="0">
                <a:solidFill>
                  <a:prstClr val="black"/>
                </a:solidFill>
                <a:latin typeface="+mn-ea"/>
                <a:cs typeface="Times New Roman" panose="02020603050405020304" pitchFamily="18" charset="0"/>
              </a:rPr>
              <a:t>経済産業省で建具型のＪＩＳ申請と</a:t>
            </a:r>
            <a:r>
              <a:rPr kumimoji="0" lang="ja-JP" altLang="en-US" kern="100" dirty="0">
                <a:solidFill>
                  <a:prstClr val="black"/>
                </a:solidFill>
                <a:latin typeface="+mn-ea"/>
                <a:cs typeface="Times New Roman" panose="02020603050405020304" pitchFamily="18" charset="0"/>
              </a:rPr>
              <a:t>した</a:t>
            </a:r>
            <a:r>
              <a:rPr kumimoji="0" lang="ja-JP" altLang="ja-JP" kern="100" dirty="0">
                <a:solidFill>
                  <a:prstClr val="black"/>
                </a:solidFill>
                <a:latin typeface="+mn-ea"/>
                <a:cs typeface="Times New Roman" panose="02020603050405020304" pitchFamily="18" charset="0"/>
              </a:rPr>
              <a:t>。</a:t>
            </a:r>
          </a:p>
          <a:p>
            <a:pPr algn="just"/>
            <a:r>
              <a:rPr kumimoji="0" lang="en-US" altLang="ja-JP" kern="100" dirty="0">
                <a:solidFill>
                  <a:prstClr val="black"/>
                </a:solidFill>
                <a:latin typeface="+mn-ea"/>
                <a:cs typeface="Times New Roman" panose="02020603050405020304" pitchFamily="18" charset="0"/>
              </a:rPr>
              <a:t>H29</a:t>
            </a:r>
            <a:r>
              <a:rPr kumimoji="0" lang="ja-JP" altLang="ja-JP" kern="100" dirty="0">
                <a:solidFill>
                  <a:prstClr val="black"/>
                </a:solidFill>
                <a:latin typeface="+mn-ea"/>
                <a:cs typeface="Times New Roman" panose="02020603050405020304" pitchFamily="18" charset="0"/>
              </a:rPr>
              <a:t>年</a:t>
            </a:r>
            <a:r>
              <a:rPr kumimoji="0" lang="en-US" altLang="ja-JP" kern="100" dirty="0">
                <a:solidFill>
                  <a:prstClr val="black"/>
                </a:solidFill>
                <a:latin typeface="+mn-ea"/>
                <a:cs typeface="Times New Roman" panose="02020603050405020304" pitchFamily="18" charset="0"/>
              </a:rPr>
              <a:t>11</a:t>
            </a:r>
            <a:r>
              <a:rPr kumimoji="0" lang="ja-JP" altLang="ja-JP" kern="100" dirty="0">
                <a:solidFill>
                  <a:prstClr val="black"/>
                </a:solidFill>
                <a:latin typeface="+mn-ea"/>
                <a:cs typeface="Times New Roman" panose="02020603050405020304" pitchFamily="18" charset="0"/>
              </a:rPr>
              <a:t>月</a:t>
            </a:r>
            <a:r>
              <a:rPr kumimoji="0" lang="en-US" altLang="ja-JP"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ＪＩＳ原案作成申請受理されＨ</a:t>
            </a:r>
            <a:r>
              <a:rPr kumimoji="0" lang="en-US" altLang="ja-JP" kern="100" dirty="0">
                <a:solidFill>
                  <a:prstClr val="black"/>
                </a:solidFill>
                <a:latin typeface="+mn-ea"/>
                <a:cs typeface="Times New Roman" panose="02020603050405020304" pitchFamily="18" charset="0"/>
              </a:rPr>
              <a:t>29.12</a:t>
            </a:r>
            <a:r>
              <a:rPr kumimoji="0" lang="ja-JP" altLang="ja-JP" kern="100" dirty="0">
                <a:solidFill>
                  <a:prstClr val="black"/>
                </a:solidFill>
                <a:latin typeface="+mn-ea"/>
                <a:cs typeface="Times New Roman" panose="02020603050405020304" pitchFamily="18" charset="0"/>
              </a:rPr>
              <a:t>月～Ｈ</a:t>
            </a:r>
            <a:r>
              <a:rPr kumimoji="0" lang="en-US" altLang="ja-JP" kern="100" dirty="0">
                <a:solidFill>
                  <a:prstClr val="black"/>
                </a:solidFill>
                <a:latin typeface="+mn-ea"/>
                <a:cs typeface="Times New Roman" panose="02020603050405020304" pitchFamily="18" charset="0"/>
              </a:rPr>
              <a:t>30.11</a:t>
            </a:r>
            <a:r>
              <a:rPr kumimoji="0" lang="ja-JP" altLang="ja-JP" kern="100" dirty="0">
                <a:solidFill>
                  <a:prstClr val="black"/>
                </a:solidFill>
                <a:latin typeface="+mn-ea"/>
                <a:cs typeface="Times New Roman" panose="02020603050405020304" pitchFamily="18" charset="0"/>
              </a:rPr>
              <a:t>月活動となる。</a:t>
            </a:r>
          </a:p>
          <a:p>
            <a:pPr algn="just"/>
            <a:r>
              <a:rPr kumimoji="0" lang="en-US" altLang="ja-JP" kern="100" dirty="0">
                <a:solidFill>
                  <a:prstClr val="black"/>
                </a:solidFill>
                <a:latin typeface="+mn-ea"/>
                <a:cs typeface="Times New Roman" panose="02020603050405020304" pitchFamily="18" charset="0"/>
              </a:rPr>
              <a:t>H30</a:t>
            </a:r>
            <a:r>
              <a:rPr kumimoji="0" lang="ja-JP" altLang="ja-JP" kern="100" dirty="0">
                <a:solidFill>
                  <a:prstClr val="black"/>
                </a:solidFill>
                <a:latin typeface="+mn-ea"/>
                <a:cs typeface="Times New Roman" panose="02020603050405020304" pitchFamily="18" charset="0"/>
              </a:rPr>
              <a:t>年</a:t>
            </a:r>
            <a:r>
              <a:rPr kumimoji="0" lang="en-US" altLang="ja-JP" kern="100" dirty="0">
                <a:solidFill>
                  <a:prstClr val="black"/>
                </a:solidFill>
                <a:latin typeface="+mn-ea"/>
                <a:cs typeface="Times New Roman" panose="02020603050405020304" pitchFamily="18" charset="0"/>
              </a:rPr>
              <a:t>1</a:t>
            </a:r>
            <a:r>
              <a:rPr kumimoji="0" lang="ja-JP" altLang="en-US" kern="100" dirty="0">
                <a:solidFill>
                  <a:prstClr val="black"/>
                </a:solidFill>
                <a:latin typeface="+mn-ea"/>
                <a:cs typeface="Times New Roman" panose="02020603050405020304" pitchFamily="18" charset="0"/>
              </a:rPr>
              <a:t>月</a:t>
            </a:r>
            <a:r>
              <a:rPr kumimoji="0" lang="ja-JP" altLang="ja-JP" kern="100" dirty="0">
                <a:solidFill>
                  <a:prstClr val="black"/>
                </a:solidFill>
                <a:latin typeface="+mn-ea"/>
                <a:cs typeface="Times New Roman" panose="02020603050405020304" pitchFamily="18" charset="0"/>
              </a:rPr>
              <a:t>　</a:t>
            </a:r>
            <a:r>
              <a:rPr kumimoji="0" lang="en-US" altLang="ja-JP"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ＪＩＳ分科会の開催　清家先生を委員長として</a:t>
            </a:r>
            <a:r>
              <a:rPr kumimoji="0" lang="ja-JP" altLang="en-US" kern="100" dirty="0">
                <a:solidFill>
                  <a:prstClr val="black"/>
                </a:solidFill>
                <a:latin typeface="+mn-ea"/>
                <a:cs typeface="Times New Roman" panose="02020603050405020304" pitchFamily="18" charset="0"/>
              </a:rPr>
              <a:t>素案作成。</a:t>
            </a:r>
            <a:endParaRPr kumimoji="0" lang="ja-JP" altLang="ja-JP" kern="100" dirty="0">
              <a:solidFill>
                <a:prstClr val="black"/>
              </a:solidFill>
              <a:latin typeface="+mn-ea"/>
              <a:cs typeface="Times New Roman" panose="02020603050405020304" pitchFamily="18" charset="0"/>
            </a:endParaRPr>
          </a:p>
          <a:p>
            <a:pPr algn="just"/>
            <a:r>
              <a:rPr kumimoji="0" lang="en-US" altLang="ja-JP" kern="100" dirty="0">
                <a:solidFill>
                  <a:prstClr val="black"/>
                </a:solidFill>
                <a:latin typeface="+mn-ea"/>
                <a:cs typeface="Times New Roman" panose="02020603050405020304" pitchFamily="18" charset="0"/>
              </a:rPr>
              <a:t>H30</a:t>
            </a:r>
            <a:r>
              <a:rPr kumimoji="0" lang="ja-JP" altLang="ja-JP" kern="100" dirty="0">
                <a:solidFill>
                  <a:prstClr val="black"/>
                </a:solidFill>
                <a:latin typeface="+mn-ea"/>
                <a:cs typeface="Times New Roman" panose="02020603050405020304" pitchFamily="18" charset="0"/>
              </a:rPr>
              <a:t>年</a:t>
            </a:r>
            <a:r>
              <a:rPr kumimoji="0" lang="en-US" altLang="ja-JP" kern="100" dirty="0">
                <a:solidFill>
                  <a:prstClr val="black"/>
                </a:solidFill>
                <a:latin typeface="+mn-ea"/>
                <a:cs typeface="Times New Roman" panose="02020603050405020304" pitchFamily="18" charset="0"/>
              </a:rPr>
              <a:t>2</a:t>
            </a:r>
            <a:r>
              <a:rPr kumimoji="0" lang="ja-JP" altLang="en-US" kern="100" dirty="0">
                <a:solidFill>
                  <a:prstClr val="black"/>
                </a:solidFill>
                <a:latin typeface="+mn-ea"/>
                <a:cs typeface="Times New Roman" panose="02020603050405020304" pitchFamily="18" charset="0"/>
              </a:rPr>
              <a:t>月</a:t>
            </a:r>
            <a:r>
              <a:rPr kumimoji="0" lang="ja-JP" altLang="ja-JP" kern="100" dirty="0">
                <a:solidFill>
                  <a:prstClr val="black"/>
                </a:solidFill>
                <a:latin typeface="+mn-ea"/>
                <a:cs typeface="Times New Roman" panose="02020603050405020304" pitchFamily="18" charset="0"/>
              </a:rPr>
              <a:t>　</a:t>
            </a:r>
            <a:r>
              <a:rPr kumimoji="0" lang="en-US" altLang="ja-JP"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ＪＩＳ本委員会の開催　清家先生を委員長としてＪＩＳ原案</a:t>
            </a:r>
            <a:r>
              <a:rPr kumimoji="0" lang="ja-JP" altLang="en-US" kern="100" dirty="0">
                <a:solidFill>
                  <a:prstClr val="black"/>
                </a:solidFill>
                <a:latin typeface="+mn-ea"/>
                <a:cs typeface="Times New Roman" panose="02020603050405020304" pitchFamily="18" charset="0"/>
              </a:rPr>
              <a:t>審議された</a:t>
            </a:r>
            <a:r>
              <a:rPr kumimoji="0" lang="ja-JP" altLang="ja-JP" kern="100" dirty="0">
                <a:solidFill>
                  <a:prstClr val="black"/>
                </a:solidFill>
                <a:latin typeface="+mn-ea"/>
                <a:cs typeface="Times New Roman" panose="02020603050405020304" pitchFamily="18" charset="0"/>
              </a:rPr>
              <a:t>。</a:t>
            </a:r>
          </a:p>
          <a:p>
            <a:pPr algn="just"/>
            <a:r>
              <a:rPr kumimoji="0" lang="en-US" altLang="ja-JP" kern="100" dirty="0">
                <a:solidFill>
                  <a:prstClr val="black"/>
                </a:solidFill>
                <a:latin typeface="+mn-ea"/>
                <a:cs typeface="Times New Roman" panose="02020603050405020304" pitchFamily="18" charset="0"/>
              </a:rPr>
              <a:t>H30</a:t>
            </a:r>
            <a:r>
              <a:rPr kumimoji="0" lang="ja-JP" altLang="ja-JP" kern="100" dirty="0">
                <a:solidFill>
                  <a:prstClr val="black"/>
                </a:solidFill>
                <a:latin typeface="+mn-ea"/>
                <a:cs typeface="Times New Roman" panose="02020603050405020304" pitchFamily="18" charset="0"/>
              </a:rPr>
              <a:t>年</a:t>
            </a:r>
            <a:r>
              <a:rPr kumimoji="0" lang="en-US" altLang="ja-JP" kern="100" dirty="0">
                <a:solidFill>
                  <a:prstClr val="black"/>
                </a:solidFill>
                <a:latin typeface="+mn-ea"/>
                <a:cs typeface="Times New Roman" panose="02020603050405020304" pitchFamily="18" charset="0"/>
              </a:rPr>
              <a:t>10</a:t>
            </a:r>
            <a:r>
              <a:rPr kumimoji="0" lang="ja-JP" altLang="en-US" kern="100" dirty="0">
                <a:solidFill>
                  <a:prstClr val="black"/>
                </a:solidFill>
                <a:latin typeface="+mn-ea"/>
                <a:cs typeface="Times New Roman" panose="02020603050405020304" pitchFamily="18" charset="0"/>
              </a:rPr>
              <a:t>月 </a:t>
            </a:r>
            <a:r>
              <a:rPr kumimoji="0" lang="en-US" altLang="ja-JP"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ＪＩＳ原案本委員会最終審議で承認。</a:t>
            </a:r>
          </a:p>
          <a:p>
            <a:pPr algn="just"/>
            <a:r>
              <a:rPr kumimoji="0" lang="ja-JP" altLang="ja-JP" kern="100" dirty="0">
                <a:solidFill>
                  <a:prstClr val="black"/>
                </a:solidFill>
                <a:latin typeface="+mn-ea"/>
                <a:cs typeface="Times New Roman" panose="02020603050405020304" pitchFamily="18" charset="0"/>
              </a:rPr>
              <a:t>　　　　　　</a:t>
            </a:r>
            <a:r>
              <a:rPr kumimoji="0" lang="ja-JP" altLang="en-US"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本委員会</a:t>
            </a:r>
            <a:r>
              <a:rPr kumimoji="0" lang="en-US" altLang="ja-JP" kern="100" dirty="0">
                <a:solidFill>
                  <a:prstClr val="black"/>
                </a:solidFill>
                <a:latin typeface="+mn-ea"/>
                <a:cs typeface="Times New Roman" panose="02020603050405020304" pitchFamily="18" charset="0"/>
              </a:rPr>
              <a:t>3</a:t>
            </a:r>
            <a:r>
              <a:rPr kumimoji="0" lang="ja-JP" altLang="ja-JP" kern="100" dirty="0">
                <a:solidFill>
                  <a:prstClr val="black"/>
                </a:solidFill>
                <a:latin typeface="+mn-ea"/>
                <a:cs typeface="Times New Roman" panose="02020603050405020304" pitchFamily="18" charset="0"/>
              </a:rPr>
              <a:t>開催、分科会</a:t>
            </a:r>
            <a:r>
              <a:rPr kumimoji="0" lang="en-US" altLang="ja-JP" kern="100" dirty="0">
                <a:solidFill>
                  <a:prstClr val="black"/>
                </a:solidFill>
                <a:latin typeface="+mn-ea"/>
                <a:cs typeface="Times New Roman" panose="02020603050405020304" pitchFamily="18" charset="0"/>
              </a:rPr>
              <a:t>6</a:t>
            </a:r>
            <a:r>
              <a:rPr kumimoji="0" lang="ja-JP" altLang="ja-JP" kern="100" dirty="0">
                <a:solidFill>
                  <a:prstClr val="black"/>
                </a:solidFill>
                <a:latin typeface="+mn-ea"/>
                <a:cs typeface="Times New Roman" panose="02020603050405020304" pitchFamily="18" charset="0"/>
              </a:rPr>
              <a:t>開催、臨時委員会</a:t>
            </a:r>
            <a:r>
              <a:rPr kumimoji="0" lang="en-US" altLang="ja-JP" kern="100" dirty="0">
                <a:solidFill>
                  <a:prstClr val="black"/>
                </a:solidFill>
                <a:latin typeface="+mn-ea"/>
                <a:cs typeface="Times New Roman" panose="02020603050405020304" pitchFamily="18" charset="0"/>
              </a:rPr>
              <a:t>3</a:t>
            </a:r>
            <a:r>
              <a:rPr kumimoji="0" lang="ja-JP" altLang="ja-JP" kern="100" dirty="0">
                <a:solidFill>
                  <a:prstClr val="black"/>
                </a:solidFill>
                <a:latin typeface="+mn-ea"/>
                <a:cs typeface="Times New Roman" panose="02020603050405020304" pitchFamily="18" charset="0"/>
              </a:rPr>
              <a:t>開催。</a:t>
            </a:r>
          </a:p>
          <a:p>
            <a:pPr algn="just"/>
            <a:r>
              <a:rPr kumimoji="0" lang="en-US" altLang="ja-JP" kern="100" dirty="0">
                <a:solidFill>
                  <a:prstClr val="black"/>
                </a:solidFill>
                <a:latin typeface="+mn-ea"/>
                <a:cs typeface="Times New Roman" panose="02020603050405020304" pitchFamily="18" charset="0"/>
              </a:rPr>
              <a:t>H30</a:t>
            </a:r>
            <a:r>
              <a:rPr kumimoji="0" lang="ja-JP" altLang="ja-JP" kern="100" dirty="0">
                <a:solidFill>
                  <a:prstClr val="black"/>
                </a:solidFill>
                <a:latin typeface="+mn-ea"/>
                <a:cs typeface="Times New Roman" panose="02020603050405020304" pitchFamily="18" charset="0"/>
              </a:rPr>
              <a:t>年</a:t>
            </a:r>
            <a:r>
              <a:rPr kumimoji="0" lang="en-US" altLang="ja-JP" kern="100" dirty="0">
                <a:solidFill>
                  <a:prstClr val="black"/>
                </a:solidFill>
                <a:latin typeface="+mn-ea"/>
                <a:cs typeface="Times New Roman" panose="02020603050405020304" pitchFamily="18" charset="0"/>
              </a:rPr>
              <a:t>11</a:t>
            </a:r>
            <a:r>
              <a:rPr kumimoji="0" lang="ja-JP" altLang="ja-JP" kern="100" dirty="0">
                <a:solidFill>
                  <a:prstClr val="black"/>
                </a:solidFill>
                <a:latin typeface="+mn-ea"/>
                <a:cs typeface="Times New Roman" panose="02020603050405020304" pitchFamily="18" charset="0"/>
              </a:rPr>
              <a:t>月</a:t>
            </a:r>
            <a:r>
              <a:rPr kumimoji="0" lang="en-US" altLang="ja-JP"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ＪＩＳ原案を日本規格協会へ提出</a:t>
            </a:r>
            <a:r>
              <a:rPr kumimoji="0" lang="ja-JP" altLang="en-US" kern="100" dirty="0">
                <a:solidFill>
                  <a:prstClr val="black"/>
                </a:solidFill>
                <a:latin typeface="+mn-ea"/>
                <a:cs typeface="Times New Roman" panose="02020603050405020304" pitchFamily="18" charset="0"/>
              </a:rPr>
              <a:t>。</a:t>
            </a:r>
            <a:endParaRPr kumimoji="0" lang="ja-JP" altLang="ja-JP" kern="100" dirty="0">
              <a:solidFill>
                <a:prstClr val="black"/>
              </a:solidFill>
              <a:latin typeface="+mn-ea"/>
              <a:cs typeface="Times New Roman" panose="02020603050405020304" pitchFamily="18" charset="0"/>
            </a:endParaRPr>
          </a:p>
          <a:p>
            <a:pPr algn="just"/>
            <a:r>
              <a:rPr kumimoji="0" lang="en-US" altLang="ja-JP" kern="100" dirty="0">
                <a:solidFill>
                  <a:prstClr val="black"/>
                </a:solidFill>
                <a:latin typeface="+mn-ea"/>
                <a:cs typeface="Times New Roman" panose="02020603050405020304" pitchFamily="18" charset="0"/>
              </a:rPr>
              <a:t>R1</a:t>
            </a:r>
            <a:r>
              <a:rPr kumimoji="0" lang="ja-JP" altLang="ja-JP" kern="100" dirty="0">
                <a:solidFill>
                  <a:prstClr val="black"/>
                </a:solidFill>
                <a:latin typeface="+mn-ea"/>
                <a:cs typeface="Times New Roman" panose="02020603050405020304" pitchFamily="18" charset="0"/>
              </a:rPr>
              <a:t>年</a:t>
            </a:r>
            <a:r>
              <a:rPr kumimoji="0" lang="en-US" altLang="ja-JP" kern="100" dirty="0">
                <a:solidFill>
                  <a:prstClr val="black"/>
                </a:solidFill>
                <a:latin typeface="+mn-ea"/>
                <a:cs typeface="Times New Roman" panose="02020603050405020304" pitchFamily="18" charset="0"/>
              </a:rPr>
              <a:t>9</a:t>
            </a:r>
            <a:r>
              <a:rPr kumimoji="0" lang="ja-JP" altLang="ja-JP" kern="100" dirty="0">
                <a:solidFill>
                  <a:prstClr val="black"/>
                </a:solidFill>
                <a:latin typeface="+mn-ea"/>
                <a:cs typeface="Times New Roman" panose="02020603050405020304" pitchFamily="18" charset="0"/>
              </a:rPr>
              <a:t>月　　</a:t>
            </a:r>
            <a:r>
              <a:rPr kumimoji="0" lang="en-US" altLang="ja-JP" kern="100" dirty="0">
                <a:solidFill>
                  <a:prstClr val="black"/>
                </a:solidFill>
                <a:latin typeface="+mn-ea"/>
                <a:cs typeface="Times New Roman" panose="02020603050405020304" pitchFamily="18" charset="0"/>
              </a:rPr>
              <a:t> </a:t>
            </a:r>
            <a:r>
              <a:rPr kumimoji="0" lang="ja-JP" altLang="ja-JP" kern="100" dirty="0">
                <a:solidFill>
                  <a:prstClr val="black"/>
                </a:solidFill>
                <a:latin typeface="+mn-ea"/>
                <a:cs typeface="Times New Roman" panose="02020603050405020304" pitchFamily="18" charset="0"/>
              </a:rPr>
              <a:t>経済産業省ＪＩＳＣ審査会にて</a:t>
            </a:r>
            <a:r>
              <a:rPr kumimoji="0" lang="ja-JP" altLang="en-US" kern="100" dirty="0">
                <a:solidFill>
                  <a:prstClr val="black"/>
                </a:solidFill>
                <a:latin typeface="+mn-ea"/>
                <a:cs typeface="Times New Roman" panose="02020603050405020304" pitchFamily="18" charset="0"/>
              </a:rPr>
              <a:t>承認</a:t>
            </a:r>
            <a:r>
              <a:rPr kumimoji="0" lang="ja-JP" altLang="ja-JP" kern="100" dirty="0">
                <a:solidFill>
                  <a:prstClr val="black"/>
                </a:solidFill>
                <a:latin typeface="+mn-ea"/>
                <a:cs typeface="Times New Roman" panose="02020603050405020304" pitchFamily="18" charset="0"/>
              </a:rPr>
              <a:t>。</a:t>
            </a:r>
          </a:p>
          <a:p>
            <a:r>
              <a:rPr kumimoji="0" lang="en-US" altLang="ja-JP" kern="0" dirty="0">
                <a:solidFill>
                  <a:prstClr val="black"/>
                </a:solidFill>
                <a:latin typeface="+mn-ea"/>
                <a:cs typeface="Times New Roman" panose="02020603050405020304" pitchFamily="18" charset="0"/>
              </a:rPr>
              <a:t>R1</a:t>
            </a:r>
            <a:r>
              <a:rPr kumimoji="0" lang="ja-JP" altLang="ja-JP" kern="0" dirty="0">
                <a:solidFill>
                  <a:prstClr val="black"/>
                </a:solidFill>
                <a:latin typeface="+mn-ea"/>
                <a:cs typeface="Times New Roman" panose="02020603050405020304" pitchFamily="18" charset="0"/>
              </a:rPr>
              <a:t>年</a:t>
            </a:r>
            <a:r>
              <a:rPr kumimoji="0" lang="en-US" altLang="ja-JP" kern="0" dirty="0">
                <a:solidFill>
                  <a:prstClr val="black"/>
                </a:solidFill>
                <a:latin typeface="+mn-ea"/>
                <a:cs typeface="Times New Roman" panose="02020603050405020304" pitchFamily="18" charset="0"/>
              </a:rPr>
              <a:t>11.20</a:t>
            </a:r>
            <a:r>
              <a:rPr kumimoji="0" lang="ja-JP" altLang="ja-JP" kern="0" dirty="0">
                <a:solidFill>
                  <a:prstClr val="black"/>
                </a:solidFill>
                <a:latin typeface="+mn-ea"/>
                <a:cs typeface="Times New Roman" panose="02020603050405020304" pitchFamily="18" charset="0"/>
              </a:rPr>
              <a:t>　「ＪＩＳＡ４７１６浸水防止用設備建具型構成部材」制定</a:t>
            </a:r>
            <a:r>
              <a:rPr kumimoji="0" lang="ja-JP" altLang="en-US" kern="0" dirty="0">
                <a:solidFill>
                  <a:prstClr val="black"/>
                </a:solidFill>
                <a:latin typeface="+mn-ea"/>
                <a:cs typeface="Times New Roman" panose="02020603050405020304" pitchFamily="18" charset="0"/>
              </a:rPr>
              <a:t>。</a:t>
            </a:r>
            <a:endParaRPr kumimoji="0" lang="ja-JP" altLang="ja-JP" kern="100" dirty="0">
              <a:solidFill>
                <a:prstClr val="black"/>
              </a:solidFill>
              <a:latin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6</a:t>
            </a:fld>
            <a:endParaRPr kumimoji="1" lang="ja-JP" altLang="en-US"/>
          </a:p>
        </p:txBody>
      </p:sp>
    </p:spTree>
    <p:extLst>
      <p:ext uri="{BB962C8B-B14F-4D97-AF65-F5344CB8AC3E}">
        <p14:creationId xmlns:p14="http://schemas.microsoft.com/office/powerpoint/2010/main" val="61576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40" algn="just"/>
            <a:r>
              <a:rPr kumimoji="0" lang="ja-JP" altLang="en-US" kern="100" dirty="0">
                <a:solidFill>
                  <a:sysClr val="windowText" lastClr="000000"/>
                </a:solidFill>
                <a:latin typeface="+mn-ea"/>
                <a:cs typeface="Times New Roman" panose="02020603050405020304" pitchFamily="18" charset="0"/>
              </a:rPr>
              <a:t>脱着</a:t>
            </a:r>
            <a:r>
              <a:rPr kumimoji="0" lang="ja-JP" altLang="ja-JP" kern="100" dirty="0">
                <a:solidFill>
                  <a:sysClr val="windowText" lastClr="000000"/>
                </a:solidFill>
                <a:latin typeface="+mn-ea"/>
                <a:cs typeface="Times New Roman" panose="02020603050405020304" pitchFamily="18" charset="0"/>
              </a:rPr>
              <a:t>型の止水板</a:t>
            </a:r>
            <a:r>
              <a:rPr kumimoji="0" lang="ja-JP" altLang="en-US" kern="100" dirty="0">
                <a:solidFill>
                  <a:sysClr val="windowText" lastClr="000000"/>
                </a:solidFill>
                <a:latin typeface="+mn-ea"/>
                <a:cs typeface="Times New Roman" panose="02020603050405020304" pitchFamily="18" charset="0"/>
              </a:rPr>
              <a:t>や</a:t>
            </a:r>
            <a:r>
              <a:rPr kumimoji="0" lang="ja-JP" altLang="ja-JP" kern="100" dirty="0">
                <a:solidFill>
                  <a:sysClr val="windowText" lastClr="000000"/>
                </a:solidFill>
                <a:latin typeface="+mn-ea"/>
                <a:cs typeface="Times New Roman" panose="02020603050405020304" pitchFamily="18" charset="0"/>
              </a:rPr>
              <a:t>建物に</a:t>
            </a:r>
            <a:r>
              <a:rPr kumimoji="0" lang="ja-JP" altLang="en-US" kern="100" dirty="0">
                <a:solidFill>
                  <a:sysClr val="windowText" lastClr="000000"/>
                </a:solidFill>
                <a:latin typeface="+mn-ea"/>
                <a:cs typeface="Times New Roman" panose="02020603050405020304" pitchFamily="18" charset="0"/>
              </a:rPr>
              <a:t>設置す</a:t>
            </a:r>
            <a:r>
              <a:rPr kumimoji="0" lang="ja-JP" altLang="ja-JP" kern="100" dirty="0">
                <a:solidFill>
                  <a:sysClr val="windowText" lastClr="000000"/>
                </a:solidFill>
                <a:latin typeface="+mn-ea"/>
                <a:cs typeface="Times New Roman" panose="02020603050405020304" pitchFamily="18" charset="0"/>
              </a:rPr>
              <a:t>る</a:t>
            </a:r>
            <a:r>
              <a:rPr kumimoji="0" lang="ja-JP" altLang="en-US" kern="100" dirty="0">
                <a:solidFill>
                  <a:sysClr val="windowText" lastClr="000000"/>
                </a:solidFill>
                <a:latin typeface="+mn-ea"/>
                <a:cs typeface="Times New Roman" panose="02020603050405020304" pitchFamily="18" charset="0"/>
              </a:rPr>
              <a:t>止水板</a:t>
            </a:r>
            <a:r>
              <a:rPr kumimoji="0" lang="ja-JP" altLang="ja-JP" kern="100" dirty="0">
                <a:solidFill>
                  <a:sysClr val="windowText" lastClr="000000"/>
                </a:solidFill>
                <a:latin typeface="+mn-ea"/>
                <a:cs typeface="Times New Roman" panose="02020603050405020304" pitchFamily="18" charset="0"/>
              </a:rPr>
              <a:t>・起伏式止水板など</a:t>
            </a:r>
            <a:r>
              <a:rPr kumimoji="0" lang="ja-JP" altLang="en-US" kern="100" dirty="0">
                <a:solidFill>
                  <a:sysClr val="windowText" lastClr="000000"/>
                </a:solidFill>
                <a:latin typeface="+mn-ea"/>
                <a:cs typeface="Times New Roman" panose="02020603050405020304" pitchFamily="18" charset="0"/>
              </a:rPr>
              <a:t>多</a:t>
            </a:r>
            <a:r>
              <a:rPr kumimoji="0" lang="ja-JP" altLang="ja-JP" kern="100" dirty="0">
                <a:solidFill>
                  <a:sysClr val="windowText" lastClr="000000"/>
                </a:solidFill>
                <a:latin typeface="+mn-ea"/>
                <a:cs typeface="Times New Roman" panose="02020603050405020304" pitchFamily="18" charset="0"/>
              </a:rPr>
              <a:t>種類</a:t>
            </a:r>
            <a:r>
              <a:rPr kumimoji="0" lang="ja-JP" altLang="en-US" kern="100" dirty="0">
                <a:solidFill>
                  <a:sysClr val="windowText" lastClr="000000"/>
                </a:solidFill>
                <a:latin typeface="+mn-ea"/>
                <a:cs typeface="Times New Roman" panose="02020603050405020304" pitchFamily="18" charset="0"/>
              </a:rPr>
              <a:t>の浸水防止用設備</a:t>
            </a:r>
            <a:r>
              <a:rPr kumimoji="0" lang="ja-JP" altLang="ja-JP" kern="100" dirty="0">
                <a:solidFill>
                  <a:sysClr val="windowText" lastClr="000000"/>
                </a:solidFill>
                <a:latin typeface="+mn-ea"/>
                <a:cs typeface="Times New Roman" panose="02020603050405020304" pitchFamily="18" charset="0"/>
              </a:rPr>
              <a:t>が</a:t>
            </a:r>
            <a:r>
              <a:rPr kumimoji="0" lang="ja-JP" altLang="en-US" kern="100" dirty="0">
                <a:solidFill>
                  <a:sysClr val="windowText" lastClr="000000"/>
                </a:solidFill>
                <a:latin typeface="+mn-ea"/>
                <a:cs typeface="Times New Roman" panose="02020603050405020304" pitchFamily="18" charset="0"/>
              </a:rPr>
              <a:t>ありますが</a:t>
            </a:r>
            <a:r>
              <a:rPr kumimoji="0" lang="ja-JP" altLang="ja-JP" kern="100" dirty="0">
                <a:solidFill>
                  <a:sysClr val="windowText" lastClr="000000"/>
                </a:solidFill>
                <a:latin typeface="+mn-ea"/>
                <a:cs typeface="Times New Roman" panose="02020603050405020304" pitchFamily="18" charset="0"/>
              </a:rPr>
              <a:t>、</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en-US" altLang="ja-JP" kern="100" dirty="0">
                <a:solidFill>
                  <a:sysClr val="windowText" lastClr="000000"/>
                </a:solidFill>
                <a:latin typeface="+mn-ea"/>
                <a:cs typeface="Times New Roman" panose="02020603050405020304" pitchFamily="18" charset="0"/>
              </a:rPr>
              <a:t>JISA4705</a:t>
            </a:r>
            <a:r>
              <a:rPr kumimoji="0" lang="ja-JP" altLang="ja-JP" kern="100" dirty="0">
                <a:solidFill>
                  <a:sysClr val="windowText" lastClr="000000"/>
                </a:solidFill>
                <a:latin typeface="+mn-ea"/>
                <a:cs typeface="Times New Roman" panose="02020603050405020304" pitchFamily="18" charset="0"/>
              </a:rPr>
              <a:t>シャッター</a:t>
            </a:r>
            <a:r>
              <a:rPr kumimoji="0" lang="ja-JP" altLang="en-US" kern="100" dirty="0">
                <a:solidFill>
                  <a:sysClr val="windowText" lastClr="000000"/>
                </a:solidFill>
                <a:latin typeface="+mn-ea"/>
                <a:cs typeface="Times New Roman" panose="02020603050405020304" pitchFamily="18" charset="0"/>
              </a:rPr>
              <a:t>、</a:t>
            </a:r>
            <a:r>
              <a:rPr kumimoji="0" lang="en-US" altLang="ja-JP" kern="100" dirty="0">
                <a:solidFill>
                  <a:sysClr val="windowText" lastClr="000000"/>
                </a:solidFill>
                <a:latin typeface="+mn-ea"/>
                <a:cs typeface="Times New Roman" panose="02020603050405020304" pitchFamily="18" charset="0"/>
              </a:rPr>
              <a:t>JISA4702</a:t>
            </a:r>
            <a:r>
              <a:rPr kumimoji="0" lang="ja-JP" altLang="ja-JP" kern="100" dirty="0">
                <a:solidFill>
                  <a:sysClr val="windowText" lastClr="000000"/>
                </a:solidFill>
                <a:latin typeface="+mn-ea"/>
                <a:cs typeface="Times New Roman" panose="02020603050405020304" pitchFamily="18" charset="0"/>
              </a:rPr>
              <a:t>ドア</a:t>
            </a:r>
            <a:r>
              <a:rPr kumimoji="0" lang="ja-JP" altLang="en-US" kern="100" dirty="0">
                <a:solidFill>
                  <a:sysClr val="windowText" lastClr="000000"/>
                </a:solidFill>
                <a:latin typeface="+mn-ea"/>
                <a:cs typeface="Times New Roman" panose="02020603050405020304" pitchFamily="18" charset="0"/>
              </a:rPr>
              <a:t>セットに浸水防止性能を付加した建具型が本</a:t>
            </a:r>
            <a:r>
              <a:rPr kumimoji="0" lang="en-US" altLang="ja-JP" kern="100" dirty="0">
                <a:solidFill>
                  <a:sysClr val="windowText" lastClr="000000"/>
                </a:solidFill>
                <a:latin typeface="+mn-ea"/>
                <a:cs typeface="Times New Roman" panose="02020603050405020304" pitchFamily="18" charset="0"/>
              </a:rPr>
              <a:t>JIS</a:t>
            </a:r>
            <a:r>
              <a:rPr kumimoji="0" lang="ja-JP" altLang="en-US" kern="100" dirty="0">
                <a:solidFill>
                  <a:sysClr val="windowText" lastClr="000000"/>
                </a:solidFill>
                <a:latin typeface="+mn-ea"/>
                <a:cs typeface="Times New Roman" panose="02020603050405020304" pitchFamily="18" charset="0"/>
              </a:rPr>
              <a:t>対象です。</a:t>
            </a:r>
            <a:endParaRPr kumimoji="0" lang="en-US" altLang="ja-JP" kern="100" dirty="0">
              <a:solidFill>
                <a:sysClr val="windowText" lastClr="000000"/>
              </a:solidFill>
              <a:latin typeface="+mn-ea"/>
              <a:cs typeface="Times New Roman" panose="02020603050405020304" pitchFamily="18" charset="0"/>
            </a:endParaRPr>
          </a:p>
          <a:p>
            <a:pPr indent="133340" algn="just"/>
            <a:r>
              <a:rPr kumimoji="0" lang="ja-JP" altLang="en-US" kern="0" dirty="0">
                <a:solidFill>
                  <a:sysClr val="windowText" lastClr="000000"/>
                </a:solidFill>
                <a:latin typeface="+mn-ea"/>
              </a:rPr>
              <a:t>建具型の浸水防止性能評価は、脱着型及び開口部設置型でも性能試験が可能です。</a:t>
            </a:r>
            <a:endParaRPr kumimoji="0" lang="en-US" altLang="ja-JP" kern="0" dirty="0">
              <a:solidFill>
                <a:sysClr val="windowText" lastClr="000000"/>
              </a:solidFill>
              <a:latin typeface="+mn-ea"/>
            </a:endParaRP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7</a:t>
            </a:fld>
            <a:endParaRPr kumimoji="1" lang="ja-JP" altLang="en-US"/>
          </a:p>
        </p:txBody>
      </p:sp>
    </p:spTree>
    <p:extLst>
      <p:ext uri="{BB962C8B-B14F-4D97-AF65-F5344CB8AC3E}">
        <p14:creationId xmlns:p14="http://schemas.microsoft.com/office/powerpoint/2010/main" val="1222902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ドア型は、建物の開口部を塞ぐため、枠形状が</a:t>
            </a:r>
            <a:r>
              <a:rPr kumimoji="1" lang="en-US" altLang="ja-JP" dirty="0"/>
              <a:t>4</a:t>
            </a:r>
            <a:r>
              <a:rPr kumimoji="1" lang="ja-JP" altLang="en-US" dirty="0"/>
              <a:t>辺のものを示します。建物外構で使用される</a:t>
            </a:r>
            <a:r>
              <a:rPr kumimoji="1" lang="en-US" altLang="ja-JP" dirty="0"/>
              <a:t>3</a:t>
            </a:r>
            <a:r>
              <a:rPr kumimoji="1" lang="ja-JP" altLang="en-US" dirty="0"/>
              <a:t>辺のものは建具型には含みません。</a:t>
            </a:r>
          </a:p>
        </p:txBody>
      </p:sp>
      <p:sp>
        <p:nvSpPr>
          <p:cNvPr id="4" name="スライド番号プレースホルダー 3"/>
          <p:cNvSpPr>
            <a:spLocks noGrp="1"/>
          </p:cNvSpPr>
          <p:nvPr>
            <p:ph type="sldNum" sz="quarter" idx="10"/>
          </p:nvPr>
        </p:nvSpPr>
        <p:spPr/>
        <p:txBody>
          <a:bodyPr/>
          <a:lstStyle/>
          <a:p>
            <a:fld id="{F75B6A20-2947-4B58-A5C9-6879AA24F75D}" type="slidenum">
              <a:rPr kumimoji="1" lang="ja-JP" altLang="en-US" smtClean="0"/>
              <a:t>8</a:t>
            </a:fld>
            <a:endParaRPr kumimoji="1" lang="ja-JP" altLang="en-US"/>
          </a:p>
        </p:txBody>
      </p:sp>
    </p:spTree>
    <p:extLst>
      <p:ext uri="{BB962C8B-B14F-4D97-AF65-F5344CB8AC3E}">
        <p14:creationId xmlns:p14="http://schemas.microsoft.com/office/powerpoint/2010/main" val="325963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2348894"/>
            <a:ext cx="9089390" cy="1620771"/>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67988856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4"/>
            <a:ext cx="6416040" cy="624855"/>
          </a:xfrm>
        </p:spPr>
        <p:txBody>
          <a:bodyPr anchor="b"/>
          <a:lstStyle>
            <a:lvl1pPr algn="l">
              <a:defRPr sz="2200" b="1"/>
            </a:lvl1pPr>
          </a:lstStyle>
          <a:p>
            <a:r>
              <a:rPr kumimoji="1" lang="ja-JP" altLang="en-US"/>
              <a:t>マスター タイトルの書式設定</a:t>
            </a:r>
          </a:p>
        </p:txBody>
      </p:sp>
      <p:sp>
        <p:nvSpPr>
          <p:cNvPr id="3" name="図プレースホルダー 2"/>
          <p:cNvSpPr>
            <a:spLocks noGrp="1"/>
          </p:cNvSpPr>
          <p:nvPr>
            <p:ph type="pic" idx="1"/>
          </p:nvPr>
        </p:nvSpPr>
        <p:spPr>
          <a:xfrm>
            <a:off x="2095981" y="675613"/>
            <a:ext cx="6416040" cy="4536758"/>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095981" y="5917739"/>
            <a:ext cx="6416040" cy="88739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24628743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387290769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398774" y="302803"/>
            <a:ext cx="2606517" cy="645157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79226" y="302803"/>
            <a:ext cx="7641326" cy="645157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261757536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1">
    <p:spTree>
      <p:nvGrpSpPr>
        <p:cNvPr id="1" name=""/>
        <p:cNvGrpSpPr/>
        <p:nvPr/>
      </p:nvGrpSpPr>
      <p:grpSpPr>
        <a:xfrm>
          <a:off x="0" y="0"/>
          <a:ext cx="0" cy="0"/>
          <a:chOff x="0" y="0"/>
          <a:chExt cx="0" cy="0"/>
        </a:xfrm>
      </p:grpSpPr>
      <p:sp>
        <p:nvSpPr>
          <p:cNvPr id="6" name="Rectangle 3"/>
          <p:cNvSpPr>
            <a:spLocks noChangeArrowheads="1"/>
          </p:cNvSpPr>
          <p:nvPr userDrawn="1"/>
        </p:nvSpPr>
        <p:spPr bwMode="auto">
          <a:xfrm>
            <a:off x="10185008" y="7249766"/>
            <a:ext cx="407345" cy="24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534" tIns="33268" rIns="66534" bIns="33268" numCol="1" anchor="ctr" anchorCtr="0" compatLnSpc="1">
            <a:prstTxWarp prst="textNoShape">
              <a:avLst/>
            </a:prstTxWarp>
          </a:bodyPr>
          <a:lstStyle/>
          <a:p>
            <a:pPr lvl="0" algn="ctr" defTabSz="1097350"/>
            <a:fld id="{6F710DE0-B2D4-4350-AFBB-563E9FE573B5}" type="slidenum">
              <a:rPr lang="en-US" altLang="ja-JP" sz="1100" b="1" smtClean="0">
                <a:solidFill>
                  <a:schemeClr val="bg1">
                    <a:lumMod val="50000"/>
                  </a:schemeClr>
                </a:solidFill>
                <a:latin typeface="Century Gothic" panose="020B0502020202020204" pitchFamily="34" charset="0"/>
                <a:cs typeface="Meiryo UI" panose="020B0604030504040204" pitchFamily="50" charset="-128"/>
              </a:rPr>
              <a:pPr lvl="0" algn="ctr" defTabSz="1097350"/>
              <a:t>‹#›</a:t>
            </a:fld>
            <a:endParaRPr lang="en-US" altLang="ja-JP" sz="1100" b="1" dirty="0">
              <a:solidFill>
                <a:schemeClr val="bg1">
                  <a:lumMod val="50000"/>
                </a:schemeClr>
              </a:solidFill>
              <a:latin typeface="Century Gothic" panose="020B0502020202020204" pitchFamily="34" charset="0"/>
              <a:cs typeface="Meiryo UI" panose="020B0604030504040204" pitchFamily="50" charset="-128"/>
            </a:endParaRPr>
          </a:p>
        </p:txBody>
      </p:sp>
      <p:sp>
        <p:nvSpPr>
          <p:cNvPr id="45" name="Rectangle 3"/>
          <p:cNvSpPr>
            <a:spLocks noChangeArrowheads="1"/>
          </p:cNvSpPr>
          <p:nvPr userDrawn="1"/>
        </p:nvSpPr>
        <p:spPr bwMode="auto">
          <a:xfrm>
            <a:off x="10039885" y="7237066"/>
            <a:ext cx="407345" cy="24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534" tIns="33268" rIns="66534" bIns="33268" numCol="1" anchor="ctr" anchorCtr="0" compatLnSpc="1">
            <a:prstTxWarp prst="textNoShape">
              <a:avLst/>
            </a:prstTxWarp>
          </a:bodyPr>
          <a:lstStyle/>
          <a:p>
            <a:pPr lvl="0" algn="ctr" defTabSz="1097350"/>
            <a:r>
              <a:rPr lang="en-US" altLang="ja-JP" sz="1100" b="1" dirty="0">
                <a:solidFill>
                  <a:schemeClr val="bg1">
                    <a:lumMod val="50000"/>
                  </a:schemeClr>
                </a:solidFill>
                <a:latin typeface="Century Gothic" panose="020B0502020202020204" pitchFamily="34" charset="0"/>
                <a:cs typeface="Meiryo UI" panose="020B0604030504040204" pitchFamily="50" charset="-128"/>
              </a:rPr>
              <a:t>|</a:t>
            </a:r>
          </a:p>
        </p:txBody>
      </p:sp>
      <p:cxnSp>
        <p:nvCxnSpPr>
          <p:cNvPr id="5" name="直線コネクタ 4"/>
          <p:cNvCxnSpPr/>
          <p:nvPr userDrawn="1"/>
        </p:nvCxnSpPr>
        <p:spPr>
          <a:xfrm>
            <a:off x="350838" y="620756"/>
            <a:ext cx="9991725"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userDrawn="1"/>
        </p:nvCxnSpPr>
        <p:spPr>
          <a:xfrm>
            <a:off x="8583485" y="341201"/>
            <a:ext cx="0" cy="424095"/>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userDrawn="1"/>
        </p:nvSpPr>
        <p:spPr>
          <a:xfrm>
            <a:off x="7917849" y="7245724"/>
            <a:ext cx="2514416" cy="223653"/>
          </a:xfrm>
          <a:prstGeom prst="rect">
            <a:avLst/>
          </a:prstGeom>
          <a:noFill/>
        </p:spPr>
        <p:txBody>
          <a:bodyPr wrap="square" lIns="99569" tIns="49785" rIns="99569" bIns="49785" rtlCol="0">
            <a:spAutoFit/>
          </a:bodyPr>
          <a:lstStyle/>
          <a:p>
            <a:pPr defTabSz="914400" eaLnBrk="0" fontAlgn="base" hangingPunct="0">
              <a:spcBef>
                <a:spcPct val="0"/>
              </a:spcBef>
              <a:spcAft>
                <a:spcPct val="0"/>
              </a:spcAft>
            </a:pPr>
            <a:r>
              <a:rPr lang="en-US" altLang="ja-JP" sz="800" dirty="0">
                <a:solidFill>
                  <a:prstClr val="white">
                    <a:lumMod val="65000"/>
                  </a:prstClr>
                </a:solidFill>
                <a:latin typeface="Meiryo UI" panose="020B0604030504040204" pitchFamily="50" charset="-128"/>
                <a:ea typeface="Meiryo UI" panose="020B0604030504040204" pitchFamily="50" charset="-128"/>
                <a:cs typeface="Meiryo UI" panose="020B0604030504040204" pitchFamily="50" charset="-128"/>
              </a:rPr>
              <a:t>Copyright All right reserved.</a:t>
            </a:r>
            <a:r>
              <a:rPr lang="ja-JP" altLang="en-US" sz="800" dirty="0">
                <a:solidFill>
                  <a:prstClr val="white">
                    <a:lumMod val="65000"/>
                  </a:prst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prstClr val="white">
                    <a:lumMod val="65000"/>
                  </a:prstClr>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solidFill>
                  <a:prstClr val="white">
                    <a:lumMod val="65000"/>
                  </a:prst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prstClr val="white">
                    <a:lumMod val="65000"/>
                  </a:prstClr>
                </a:solidFill>
                <a:latin typeface="Meiryo UI" panose="020B0604030504040204" pitchFamily="50" charset="-128"/>
                <a:ea typeface="Meiryo UI" panose="020B0604030504040204" pitchFamily="50" charset="-128"/>
                <a:cs typeface="Meiryo UI" panose="020B0604030504040204" pitchFamily="50" charset="-128"/>
              </a:rPr>
              <a:t>JSDA</a:t>
            </a:r>
            <a:endParaRPr lang="ja-JP" altLang="en-US" sz="800" dirty="0">
              <a:solidFill>
                <a:prstClr val="white">
                  <a:lumMod val="6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9705558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30392D-5620-4A33-A553-1FF85D0AAA35}" type="slidenum">
              <a:rPr kumimoji="1" lang="ja-JP" altLang="en-US" smtClean="0"/>
              <a:t>‹#›</a:t>
            </a:fld>
            <a:endParaRPr kumimoji="1" lang="ja-JP" altLang="en-US" dirty="0"/>
          </a:p>
        </p:txBody>
      </p:sp>
    </p:spTree>
    <p:extLst>
      <p:ext uri="{BB962C8B-B14F-4D97-AF65-F5344CB8AC3E}">
        <p14:creationId xmlns:p14="http://schemas.microsoft.com/office/powerpoint/2010/main" val="254520616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4858813"/>
            <a:ext cx="9089390" cy="1501751"/>
          </a:xfrm>
        </p:spPr>
        <p:txBody>
          <a:bodyPr anchor="t"/>
          <a:lstStyle>
            <a:lvl1pPr algn="l">
              <a:defRPr sz="44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44705" y="3204786"/>
            <a:ext cx="9089390" cy="1654026"/>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42353053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79226" y="1764296"/>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881370" y="1764296"/>
            <a:ext cx="5123921" cy="499008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42131625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2801"/>
            <a:ext cx="9624060" cy="126021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0" y="1692533"/>
            <a:ext cx="4724775"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670" y="2397901"/>
            <a:ext cx="4724775"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2099" y="1692533"/>
            <a:ext cx="4726632" cy="705367"/>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2099" y="2397901"/>
            <a:ext cx="4726632" cy="4356478"/>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163432727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211129101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101597574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1050"/>
            <a:ext cx="3518055" cy="1281214"/>
          </a:xfrm>
        </p:spPr>
        <p:txBody>
          <a:bodyPr anchor="b"/>
          <a:lstStyle>
            <a:lvl1pPr algn="l">
              <a:defRPr sz="22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823" y="301052"/>
            <a:ext cx="5977907" cy="6453328"/>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670" y="1582266"/>
            <a:ext cx="3518055" cy="517211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236059393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34670" y="302801"/>
            <a:ext cx="9624060" cy="1260211"/>
          </a:xfrm>
          <a:prstGeom prst="rect">
            <a:avLst/>
          </a:prstGeom>
        </p:spPr>
        <p:txBody>
          <a:bodyPr vert="horz" lIns="99569" tIns="49785" rIns="99569" bIns="49785"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534670" y="1764296"/>
            <a:ext cx="9624060" cy="4990084"/>
          </a:xfrm>
          <a:prstGeom prst="rect">
            <a:avLst/>
          </a:prstGeom>
        </p:spPr>
        <p:txBody>
          <a:bodyPr vert="horz" lIns="99569" tIns="49785" rIns="99569" bIns="4978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534670" y="7008172"/>
            <a:ext cx="2495127" cy="402567"/>
          </a:xfrm>
          <a:prstGeom prst="rect">
            <a:avLst/>
          </a:prstGeom>
        </p:spPr>
        <p:txBody>
          <a:bodyPr vert="horz" lIns="99569" tIns="49785" rIns="99569" bIns="49785" rtlCol="0" anchor="ctr"/>
          <a:lstStyle>
            <a:lvl1pPr algn="l">
              <a:defRPr sz="13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653579" y="7008172"/>
            <a:ext cx="3386243" cy="402567"/>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663603" y="7008172"/>
            <a:ext cx="2495127" cy="402567"/>
          </a:xfrm>
          <a:prstGeom prst="rect">
            <a:avLst/>
          </a:prstGeom>
        </p:spPr>
        <p:txBody>
          <a:bodyPr vert="horz" lIns="99569" tIns="49785" rIns="99569" bIns="49785" rtlCol="0" anchor="ctr"/>
          <a:lstStyle>
            <a:lvl1pPr algn="r">
              <a:defRPr sz="1300">
                <a:solidFill>
                  <a:schemeClr val="tx1">
                    <a:tint val="75000"/>
                  </a:schemeClr>
                </a:solidFill>
              </a:defRPr>
            </a:lvl1pPr>
          </a:lstStyle>
          <a:p>
            <a:fld id="{6A30392D-5620-4A33-A553-1FF85D0AAA35}" type="slidenum">
              <a:rPr kumimoji="1" lang="ja-JP" altLang="en-US" smtClean="0"/>
              <a:t>‹#›</a:t>
            </a:fld>
            <a:endParaRPr kumimoji="1" lang="ja-JP" altLang="en-US"/>
          </a:p>
        </p:txBody>
      </p:sp>
    </p:spTree>
    <p:extLst>
      <p:ext uri="{BB962C8B-B14F-4D97-AF65-F5344CB8AC3E}">
        <p14:creationId xmlns:p14="http://schemas.microsoft.com/office/powerpoint/2010/main" val="266110775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sldNum="0" hdr="0" dt="0"/>
  <p:txStyles>
    <p:titleStyle>
      <a:lvl1pPr algn="ctr" defTabSz="995690" rtl="0" eaLnBrk="1" latinLnBrk="0" hangingPunct="1">
        <a:spcBef>
          <a:spcPct val="0"/>
        </a:spcBef>
        <a:buNone/>
        <a:defRPr kumimoji="1" sz="48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373384" indent="-373384" algn="l" defTabSz="995690" rtl="0" eaLnBrk="1" latinLnBrk="0" hangingPunct="1">
        <a:spcBef>
          <a:spcPct val="20000"/>
        </a:spcBef>
        <a:buFont typeface="Arial" panose="020B0604020202020204" pitchFamily="34" charset="0"/>
        <a:buChar char="•"/>
        <a:defRPr kumimoji="1" sz="35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8998" indent="-311153" algn="l" defTabSz="995690" rtl="0" eaLnBrk="1" latinLnBrk="0" hangingPunct="1">
        <a:spcBef>
          <a:spcPct val="20000"/>
        </a:spcBef>
        <a:buFont typeface="Arial" panose="020B0604020202020204" pitchFamily="34" charset="0"/>
        <a:buChar char="–"/>
        <a:defRPr kumimoji="1" sz="3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1244613" indent="-248923" algn="l" defTabSz="995690" rtl="0" eaLnBrk="1" latinLnBrk="0" hangingPunct="1">
        <a:spcBef>
          <a:spcPct val="20000"/>
        </a:spcBef>
        <a:buFont typeface="Arial" panose="020B0604020202020204" pitchFamily="34" charset="0"/>
        <a:buChar char="•"/>
        <a:defRPr kumimoji="1" sz="2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174245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224030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273814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kumimoji="1" sz="2200" kern="1200">
          <a:solidFill>
            <a:schemeClr val="tx1"/>
          </a:solidFill>
          <a:latin typeface="+mn-lt"/>
          <a:ea typeface="+mn-ea"/>
          <a:cs typeface="+mn-cs"/>
        </a:defRPr>
      </a:lvl9pPr>
    </p:bodyStyle>
    <p:other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テキスト ボックス 23"/>
          <p:cNvSpPr txBox="1"/>
          <p:nvPr/>
        </p:nvSpPr>
        <p:spPr>
          <a:xfrm>
            <a:off x="4640197" y="6009783"/>
            <a:ext cx="1412979" cy="370116"/>
          </a:xfrm>
          <a:prstGeom prst="rect">
            <a:avLst/>
          </a:prstGeom>
        </p:spPr>
        <p:txBody>
          <a:bodyPr vert="horz" wrap="none" lIns="64657" tIns="32329" rIns="64657" bIns="32329" rtlCol="0" anchor="t" anchorCtr="0">
            <a:spAutoFit/>
          </a:bodyPr>
          <a:lstStyle/>
          <a:p>
            <a:pPr algn="ctr">
              <a:lnSpc>
                <a:spcPct val="110000"/>
              </a:lnSpc>
            </a:pPr>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２０２０版</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183887" y="6570941"/>
            <a:ext cx="4325636" cy="370116"/>
          </a:xfrm>
          <a:prstGeom prst="rect">
            <a:avLst/>
          </a:prstGeom>
        </p:spPr>
        <p:txBody>
          <a:bodyPr vert="horz" wrap="none" lIns="64657" tIns="32329" rIns="64657" bIns="32329" rtlCol="0" anchor="t" anchorCtr="0">
            <a:spAutoFit/>
          </a:bodyPr>
          <a:lstStyle/>
          <a:p>
            <a:pPr algn="ctr">
              <a:lnSpc>
                <a:spcPct val="110000"/>
              </a:lnSpc>
            </a:pPr>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一般社団法人　日本シヤッター・ドア協会</a:t>
            </a:r>
            <a:endParaRPr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695477" y="2205456"/>
            <a:ext cx="7656667" cy="965985"/>
          </a:xfrm>
          <a:prstGeom prst="rect">
            <a:avLst/>
          </a:prstGeom>
        </p:spPr>
        <p:txBody>
          <a:bodyPr vert="horz" wrap="square" lIns="64657" tIns="32329" rIns="64657" bIns="32329" rtlCol="0" anchor="t" anchorCtr="0">
            <a:spAutoFit/>
          </a:bodyPr>
          <a:lstStyle/>
          <a:p>
            <a:pPr algn="ctr">
              <a:lnSpc>
                <a:spcPct val="110000"/>
              </a:lnSpc>
            </a:pP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A4716</a:t>
            </a: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浸水防止用設備建具型構成部材</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0000"/>
              </a:lnSpc>
            </a:pPr>
            <a:r>
              <a:rPr lang="ja-JP" altLang="en-US" sz="2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概要と運用について</a:t>
            </a:r>
            <a:endParaRPr lang="en-US" altLang="ja-JP" sz="28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四角形: 角を丸くする 1">
            <a:extLst>
              <a:ext uri="{FF2B5EF4-FFF2-40B4-BE49-F238E27FC236}">
                <a16:creationId xmlns:a16="http://schemas.microsoft.com/office/drawing/2014/main" id="{8C10C22A-6FC5-43E0-9C73-742A464CE96C}"/>
              </a:ext>
            </a:extLst>
          </p:cNvPr>
          <p:cNvSpPr/>
          <p:nvPr/>
        </p:nvSpPr>
        <p:spPr>
          <a:xfrm>
            <a:off x="8587059" y="6300911"/>
            <a:ext cx="1953039" cy="640146"/>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PowerPoint</a:t>
            </a:r>
          </a:p>
          <a:p>
            <a:pPr algn="ctr"/>
            <a:r>
              <a:rPr lang="en-US" altLang="ja-JP" dirty="0"/>
              <a:t>F5</a:t>
            </a:r>
            <a:r>
              <a:rPr lang="ja-JP" altLang="en-US" dirty="0"/>
              <a:t>　開始</a:t>
            </a:r>
            <a:endParaRPr lang="en-US" altLang="ja-JP" dirty="0"/>
          </a:p>
        </p:txBody>
      </p:sp>
    </p:spTree>
    <p:extLst>
      <p:ext uri="{BB962C8B-B14F-4D97-AF65-F5344CB8AC3E}">
        <p14:creationId xmlns:p14="http://schemas.microsoft.com/office/powerpoint/2010/main" val="116399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④ＪＩＳ規格の建具について－３</a:t>
            </a:r>
          </a:p>
        </p:txBody>
      </p:sp>
      <p:sp>
        <p:nvSpPr>
          <p:cNvPr id="9" name="テキスト ボックス 8"/>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④</a:t>
            </a:r>
            <a:endParaRPr lang="en-US" altLang="ja-JP" dirty="0"/>
          </a:p>
        </p:txBody>
      </p:sp>
      <p:sp>
        <p:nvSpPr>
          <p:cNvPr id="42" name="テキスト ボックス 41"/>
          <p:cNvSpPr txBox="1"/>
          <p:nvPr/>
        </p:nvSpPr>
        <p:spPr>
          <a:xfrm>
            <a:off x="2016330" y="6581072"/>
            <a:ext cx="2135521" cy="400110"/>
          </a:xfrm>
          <a:prstGeom prst="rect">
            <a:avLst/>
          </a:prstGeom>
          <a:noFill/>
        </p:spPr>
        <p:txBody>
          <a:bodyPr wrap="none" rtlCol="0">
            <a:spAutoFit/>
          </a:bodyPr>
          <a:lstStyle/>
          <a:p>
            <a:r>
              <a:rPr lang="ja-JP" altLang="en-US" b="1" dirty="0"/>
              <a:t>常用（ドア型）の例</a:t>
            </a:r>
            <a:endParaRPr kumimoji="1" lang="ja-JP" altLang="en-US" b="1" dirty="0"/>
          </a:p>
        </p:txBody>
      </p:sp>
      <p:sp>
        <p:nvSpPr>
          <p:cNvPr id="43" name="テキスト ボックス 42"/>
          <p:cNvSpPr txBox="1"/>
          <p:nvPr/>
        </p:nvSpPr>
        <p:spPr>
          <a:xfrm>
            <a:off x="6651845" y="6581072"/>
            <a:ext cx="2392001" cy="400110"/>
          </a:xfrm>
          <a:prstGeom prst="rect">
            <a:avLst/>
          </a:prstGeom>
          <a:noFill/>
        </p:spPr>
        <p:txBody>
          <a:bodyPr wrap="none" rtlCol="0">
            <a:spAutoFit/>
          </a:bodyPr>
          <a:lstStyle/>
          <a:p>
            <a:r>
              <a:rPr lang="ja-JP" altLang="en-US" b="1" dirty="0"/>
              <a:t>非常用（ドア型）の例</a:t>
            </a:r>
            <a:endParaRPr kumimoji="1" lang="ja-JP" altLang="en-US" b="1" dirty="0"/>
          </a:p>
        </p:txBody>
      </p:sp>
      <p:sp>
        <p:nvSpPr>
          <p:cNvPr id="44" name="テキスト ボックス 43"/>
          <p:cNvSpPr txBox="1"/>
          <p:nvPr/>
        </p:nvSpPr>
        <p:spPr>
          <a:xfrm>
            <a:off x="930736" y="780136"/>
            <a:ext cx="8831927" cy="954107"/>
          </a:xfrm>
          <a:prstGeom prst="rect">
            <a:avLst/>
          </a:prstGeom>
          <a:solidFill>
            <a:srgbClr val="FFFF00"/>
          </a:solidFill>
          <a:ln w="31750" cmpd="sng">
            <a:solidFill>
              <a:srgbClr val="FF0000"/>
            </a:solidFill>
          </a:ln>
        </p:spPr>
        <p:txBody>
          <a:bodyPr wrap="square" rtlCol="0">
            <a:spAutoFit/>
          </a:bodyPr>
          <a:lstStyle/>
          <a:p>
            <a:r>
              <a:rPr kumimoji="1" lang="ja-JP" altLang="en-US" sz="2800" b="1" dirty="0">
                <a:solidFill>
                  <a:srgbClr val="FF0000"/>
                </a:solidFill>
              </a:rPr>
              <a:t>建物通用口など常用で使用されるものを常用とした。</a:t>
            </a:r>
            <a:endParaRPr kumimoji="1" lang="en-US" altLang="ja-JP" sz="2800" b="1" dirty="0">
              <a:solidFill>
                <a:srgbClr val="FF0000"/>
              </a:solidFill>
            </a:endParaRPr>
          </a:p>
          <a:p>
            <a:r>
              <a:rPr lang="ja-JP" altLang="en-US" sz="2800" b="1" dirty="0">
                <a:solidFill>
                  <a:srgbClr val="FF0000"/>
                </a:solidFill>
              </a:rPr>
              <a:t>非常時に使用されるものを非常用とした。</a:t>
            </a:r>
            <a:endParaRPr kumimoji="1" lang="ja-JP" altLang="en-US" sz="2800" b="1" dirty="0">
              <a:solidFill>
                <a:srgbClr val="FF0000"/>
              </a:solidFill>
            </a:endParaRPr>
          </a:p>
        </p:txBody>
      </p:sp>
      <p:pic>
        <p:nvPicPr>
          <p:cNvPr id="2" name="図 1"/>
          <p:cNvPicPr preferRelativeResize="0">
            <a:picLocks noChangeAspect="1"/>
          </p:cNvPicPr>
          <p:nvPr/>
        </p:nvPicPr>
        <p:blipFill>
          <a:blip r:embed="rId3">
            <a:extLst>
              <a:ext uri="{28A0092B-C50C-407E-A947-70E740481C1C}">
                <a14:useLocalDpi xmlns:a14="http://schemas.microsoft.com/office/drawing/2010/main"/>
              </a:ext>
            </a:extLst>
          </a:blip>
          <a:stretch>
            <a:fillRect/>
          </a:stretch>
        </p:blipFill>
        <p:spPr>
          <a:xfrm>
            <a:off x="5683192" y="2062621"/>
            <a:ext cx="3869401" cy="4216525"/>
          </a:xfrm>
          <a:prstGeom prst="rect">
            <a:avLst/>
          </a:prstGeom>
        </p:spPr>
      </p:pic>
      <p:pic>
        <p:nvPicPr>
          <p:cNvPr id="45" name="図 44">
            <a:extLst>
              <a:ext uri="{FF2B5EF4-FFF2-40B4-BE49-F238E27FC236}">
                <a16:creationId xmlns:a16="http://schemas.microsoft.com/office/drawing/2014/main" id="{90649EA4-89E9-4E32-954D-47CB72760D2A}"/>
              </a:ext>
            </a:extLst>
          </p:cNvPr>
          <p:cNvPicPr preferRelativeResize="0">
            <a:picLocks noChangeAspect="1"/>
          </p:cNvPicPr>
          <p:nvPr/>
        </p:nvPicPr>
        <p:blipFill>
          <a:blip r:embed="rId4">
            <a:extLst>
              <a:ext uri="{28A0092B-C50C-407E-A947-70E740481C1C}">
                <a14:useLocalDpi xmlns:a14="http://schemas.microsoft.com/office/drawing/2010/main"/>
              </a:ext>
            </a:extLst>
          </a:blip>
          <a:stretch>
            <a:fillRect/>
          </a:stretch>
        </p:blipFill>
        <p:spPr>
          <a:xfrm>
            <a:off x="827116" y="2062621"/>
            <a:ext cx="4201249" cy="4216525"/>
          </a:xfrm>
          <a:prstGeom prst="rect">
            <a:avLst/>
          </a:prstGeom>
        </p:spPr>
      </p:pic>
    </p:spTree>
    <p:extLst>
      <p:ext uri="{BB962C8B-B14F-4D97-AF65-F5344CB8AC3E}">
        <p14:creationId xmlns:p14="http://schemas.microsoft.com/office/powerpoint/2010/main" val="189670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0"/>
                                        <p:tgtEl>
                                          <p:spTgt spid="44"/>
                                        </p:tgtEl>
                                      </p:cBhvr>
                                    </p:animEffect>
                                    <p:anim calcmode="lin" valueType="num">
                                      <p:cBhvr>
                                        <p:cTn id="8" dur="5000" fill="hold"/>
                                        <p:tgtEl>
                                          <p:spTgt spid="44"/>
                                        </p:tgtEl>
                                        <p:attrNameLst>
                                          <p:attrName>ppt_x</p:attrName>
                                        </p:attrNameLst>
                                      </p:cBhvr>
                                      <p:tavLst>
                                        <p:tav tm="0">
                                          <p:val>
                                            <p:strVal val="#ppt_x"/>
                                          </p:val>
                                        </p:tav>
                                        <p:tav tm="100000">
                                          <p:val>
                                            <p:strVal val="#ppt_x"/>
                                          </p:val>
                                        </p:tav>
                                      </p:tavLst>
                                    </p:anim>
                                    <p:anim calcmode="lin" valueType="num">
                                      <p:cBhvr>
                                        <p:cTn id="9" dur="5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⑤ＪＩＳ建具型以外の取り扱い　</a:t>
            </a:r>
          </a:p>
        </p:txBody>
      </p:sp>
      <p:pic>
        <p:nvPicPr>
          <p:cNvPr id="2" name="図 1">
            <a:extLst>
              <a:ext uri="{FF2B5EF4-FFF2-40B4-BE49-F238E27FC236}">
                <a16:creationId xmlns:a16="http://schemas.microsoft.com/office/drawing/2014/main" id="{FC7ACC9A-3EE6-445B-8215-3A555921C893}"/>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119" y="720805"/>
            <a:ext cx="2505546" cy="1863798"/>
          </a:xfrm>
          <a:prstGeom prst="rect">
            <a:avLst/>
          </a:prstGeom>
        </p:spPr>
      </p:pic>
      <p:pic>
        <p:nvPicPr>
          <p:cNvPr id="3" name="図 2">
            <a:extLst>
              <a:ext uri="{FF2B5EF4-FFF2-40B4-BE49-F238E27FC236}">
                <a16:creationId xmlns:a16="http://schemas.microsoft.com/office/drawing/2014/main" id="{FA624B0C-649C-4567-AB04-AF869D053EB5}"/>
              </a:ext>
            </a:extLst>
          </p:cNvPr>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527" y="2928943"/>
            <a:ext cx="2574802" cy="1863798"/>
          </a:xfrm>
          <a:prstGeom prst="rect">
            <a:avLst/>
          </a:prstGeom>
        </p:spPr>
      </p:pic>
      <p:pic>
        <p:nvPicPr>
          <p:cNvPr id="4" name="図 3">
            <a:extLst>
              <a:ext uri="{FF2B5EF4-FFF2-40B4-BE49-F238E27FC236}">
                <a16:creationId xmlns:a16="http://schemas.microsoft.com/office/drawing/2014/main" id="{AD86F8F5-5CDE-4660-B76F-8AE910D2D4A7}"/>
              </a:ext>
            </a:extLst>
          </p:cNvPr>
          <p:cNvPicPr preferRelativeResize="0">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85010" y="734891"/>
            <a:ext cx="3105345" cy="1863798"/>
          </a:xfrm>
          <a:prstGeom prst="rect">
            <a:avLst/>
          </a:prstGeom>
        </p:spPr>
      </p:pic>
      <p:pic>
        <p:nvPicPr>
          <p:cNvPr id="5" name="図 4">
            <a:extLst>
              <a:ext uri="{FF2B5EF4-FFF2-40B4-BE49-F238E27FC236}">
                <a16:creationId xmlns:a16="http://schemas.microsoft.com/office/drawing/2014/main" id="{5D663F1B-CC88-4AC3-8AC3-B8E6FAE549E1}"/>
              </a:ext>
            </a:extLst>
          </p:cNvPr>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16621" y="740988"/>
            <a:ext cx="2594021" cy="1857701"/>
          </a:xfrm>
          <a:prstGeom prst="rect">
            <a:avLst/>
          </a:prstGeom>
        </p:spPr>
      </p:pic>
      <p:pic>
        <p:nvPicPr>
          <p:cNvPr id="6" name="図 5">
            <a:extLst>
              <a:ext uri="{FF2B5EF4-FFF2-40B4-BE49-F238E27FC236}">
                <a16:creationId xmlns:a16="http://schemas.microsoft.com/office/drawing/2014/main" id="{6DB67914-7CC4-4384-A879-2DDB83EA6D75}"/>
              </a:ext>
            </a:extLst>
          </p:cNvPr>
          <p:cNvPicPr preferRelativeResize="0">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2657" y="2928943"/>
            <a:ext cx="2594022" cy="1863798"/>
          </a:xfrm>
          <a:prstGeom prst="rect">
            <a:avLst/>
          </a:prstGeom>
        </p:spPr>
      </p:pic>
      <p:sp>
        <p:nvSpPr>
          <p:cNvPr id="12" name="テキスト ボックス 11"/>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⑤</a:t>
            </a:r>
            <a:endParaRPr lang="en-US" altLang="ja-JP" dirty="0"/>
          </a:p>
        </p:txBody>
      </p:sp>
      <p:sp>
        <p:nvSpPr>
          <p:cNvPr id="8" name="テキスト ボックス 7"/>
          <p:cNvSpPr txBox="1"/>
          <p:nvPr/>
        </p:nvSpPr>
        <p:spPr>
          <a:xfrm>
            <a:off x="1130174" y="2565496"/>
            <a:ext cx="805029" cy="338554"/>
          </a:xfrm>
          <a:prstGeom prst="rect">
            <a:avLst/>
          </a:prstGeom>
          <a:noFill/>
        </p:spPr>
        <p:txBody>
          <a:bodyPr wrap="none" rtlCol="0">
            <a:spAutoFit/>
          </a:bodyPr>
          <a:lstStyle/>
          <a:p>
            <a:pPr algn="ctr"/>
            <a:r>
              <a:rPr lang="ja-JP" altLang="en-US" sz="1600" b="1" dirty="0"/>
              <a:t>脱着</a:t>
            </a:r>
            <a:r>
              <a:rPr kumimoji="1" lang="ja-JP" altLang="en-US" sz="1600" b="1" dirty="0"/>
              <a:t>式</a:t>
            </a:r>
          </a:p>
        </p:txBody>
      </p:sp>
      <p:sp>
        <p:nvSpPr>
          <p:cNvPr id="16" name="テキスト ボックス 15"/>
          <p:cNvSpPr txBox="1"/>
          <p:nvPr/>
        </p:nvSpPr>
        <p:spPr>
          <a:xfrm>
            <a:off x="4390858" y="2565496"/>
            <a:ext cx="1117614" cy="338554"/>
          </a:xfrm>
          <a:prstGeom prst="rect">
            <a:avLst/>
          </a:prstGeom>
          <a:noFill/>
        </p:spPr>
        <p:txBody>
          <a:bodyPr wrap="none" rtlCol="0">
            <a:spAutoFit/>
          </a:bodyPr>
          <a:lstStyle/>
          <a:p>
            <a:pPr algn="ctr"/>
            <a:r>
              <a:rPr lang="ja-JP" altLang="en-US" sz="1600" b="1" dirty="0"/>
              <a:t>スイング</a:t>
            </a:r>
            <a:r>
              <a:rPr kumimoji="1" lang="ja-JP" altLang="en-US" sz="1600" b="1" dirty="0"/>
              <a:t>式</a:t>
            </a:r>
          </a:p>
        </p:txBody>
      </p:sp>
      <p:sp>
        <p:nvSpPr>
          <p:cNvPr id="17" name="テキスト ボックス 16"/>
          <p:cNvSpPr txBox="1"/>
          <p:nvPr/>
        </p:nvSpPr>
        <p:spPr>
          <a:xfrm>
            <a:off x="7807835" y="2616918"/>
            <a:ext cx="1117614" cy="338554"/>
          </a:xfrm>
          <a:prstGeom prst="rect">
            <a:avLst/>
          </a:prstGeom>
          <a:noFill/>
        </p:spPr>
        <p:txBody>
          <a:bodyPr wrap="none" rtlCol="0">
            <a:spAutoFit/>
          </a:bodyPr>
          <a:lstStyle/>
          <a:p>
            <a:pPr algn="ctr"/>
            <a:r>
              <a:rPr lang="ja-JP" altLang="en-US" sz="1600" b="1" dirty="0"/>
              <a:t>スイング</a:t>
            </a:r>
            <a:r>
              <a:rPr kumimoji="1" lang="ja-JP" altLang="en-US" sz="1600" b="1" dirty="0"/>
              <a:t>式</a:t>
            </a:r>
          </a:p>
        </p:txBody>
      </p:sp>
      <p:sp>
        <p:nvSpPr>
          <p:cNvPr id="18" name="テキスト ボックス 17"/>
          <p:cNvSpPr txBox="1"/>
          <p:nvPr/>
        </p:nvSpPr>
        <p:spPr>
          <a:xfrm>
            <a:off x="1293817" y="4792227"/>
            <a:ext cx="800219" cy="338554"/>
          </a:xfrm>
          <a:prstGeom prst="rect">
            <a:avLst/>
          </a:prstGeom>
          <a:noFill/>
        </p:spPr>
        <p:txBody>
          <a:bodyPr wrap="none" rtlCol="0">
            <a:spAutoFit/>
          </a:bodyPr>
          <a:lstStyle/>
          <a:p>
            <a:pPr algn="ctr"/>
            <a:r>
              <a:rPr lang="ja-JP" altLang="en-US" sz="1600" b="1" dirty="0"/>
              <a:t>起伏</a:t>
            </a:r>
            <a:r>
              <a:rPr kumimoji="1" lang="ja-JP" altLang="en-US" sz="1600" b="1" dirty="0"/>
              <a:t>式</a:t>
            </a:r>
          </a:p>
        </p:txBody>
      </p:sp>
      <p:sp>
        <p:nvSpPr>
          <p:cNvPr id="19" name="テキスト ボックス 18"/>
          <p:cNvSpPr txBox="1"/>
          <p:nvPr/>
        </p:nvSpPr>
        <p:spPr>
          <a:xfrm>
            <a:off x="4173719" y="4792227"/>
            <a:ext cx="1616147" cy="338554"/>
          </a:xfrm>
          <a:prstGeom prst="rect">
            <a:avLst/>
          </a:prstGeom>
          <a:noFill/>
        </p:spPr>
        <p:txBody>
          <a:bodyPr wrap="none" rtlCol="0">
            <a:spAutoFit/>
          </a:bodyPr>
          <a:lstStyle/>
          <a:p>
            <a:pPr algn="ctr"/>
            <a:r>
              <a:rPr lang="ja-JP" altLang="en-US" sz="1600" b="1" dirty="0"/>
              <a:t>スライディング</a:t>
            </a:r>
            <a:r>
              <a:rPr kumimoji="1" lang="ja-JP" altLang="en-US" sz="1600" b="1" dirty="0"/>
              <a:t>式</a:t>
            </a:r>
          </a:p>
        </p:txBody>
      </p:sp>
      <p:sp>
        <p:nvSpPr>
          <p:cNvPr id="20" name="テキスト ボックス 19"/>
          <p:cNvSpPr txBox="1"/>
          <p:nvPr/>
        </p:nvSpPr>
        <p:spPr>
          <a:xfrm>
            <a:off x="7867146" y="4792227"/>
            <a:ext cx="805028" cy="338554"/>
          </a:xfrm>
          <a:prstGeom prst="rect">
            <a:avLst/>
          </a:prstGeom>
          <a:noFill/>
        </p:spPr>
        <p:txBody>
          <a:bodyPr wrap="none" rtlCol="0">
            <a:spAutoFit/>
          </a:bodyPr>
          <a:lstStyle/>
          <a:p>
            <a:pPr algn="ctr"/>
            <a:r>
              <a:rPr lang="ja-JP" altLang="en-US" sz="1600" b="1" dirty="0"/>
              <a:t>起伏</a:t>
            </a:r>
            <a:r>
              <a:rPr kumimoji="1" lang="ja-JP" altLang="en-US" sz="1600" b="1" dirty="0"/>
              <a:t>式</a:t>
            </a:r>
          </a:p>
        </p:txBody>
      </p:sp>
      <p:sp>
        <p:nvSpPr>
          <p:cNvPr id="23" name="テキスト ボックス 22"/>
          <p:cNvSpPr txBox="1"/>
          <p:nvPr/>
        </p:nvSpPr>
        <p:spPr>
          <a:xfrm>
            <a:off x="2040416" y="7011151"/>
            <a:ext cx="805029" cy="338554"/>
          </a:xfrm>
          <a:prstGeom prst="rect">
            <a:avLst/>
          </a:prstGeom>
          <a:noFill/>
        </p:spPr>
        <p:txBody>
          <a:bodyPr wrap="none" rtlCol="0">
            <a:spAutoFit/>
          </a:bodyPr>
          <a:lstStyle/>
          <a:p>
            <a:pPr algn="ctr"/>
            <a:r>
              <a:rPr lang="ja-JP" altLang="en-US" sz="1600" b="1" dirty="0"/>
              <a:t>脱着</a:t>
            </a:r>
            <a:r>
              <a:rPr kumimoji="1" lang="ja-JP" altLang="en-US" sz="1600" b="1" dirty="0"/>
              <a:t>式</a:t>
            </a:r>
          </a:p>
        </p:txBody>
      </p:sp>
      <p:sp>
        <p:nvSpPr>
          <p:cNvPr id="27" name="テキスト ボックス 26"/>
          <p:cNvSpPr txBox="1"/>
          <p:nvPr/>
        </p:nvSpPr>
        <p:spPr>
          <a:xfrm>
            <a:off x="6642382" y="6945114"/>
            <a:ext cx="805028" cy="338554"/>
          </a:xfrm>
          <a:prstGeom prst="rect">
            <a:avLst/>
          </a:prstGeom>
          <a:noFill/>
        </p:spPr>
        <p:txBody>
          <a:bodyPr wrap="none" rtlCol="0">
            <a:spAutoFit/>
          </a:bodyPr>
          <a:lstStyle/>
          <a:p>
            <a:pPr algn="ctr"/>
            <a:r>
              <a:rPr lang="ja-JP" altLang="en-US" sz="1600" b="1" dirty="0"/>
              <a:t>起伏</a:t>
            </a:r>
            <a:r>
              <a:rPr kumimoji="1" lang="ja-JP" altLang="en-US" sz="1600" b="1" dirty="0"/>
              <a:t>式</a:t>
            </a:r>
          </a:p>
        </p:txBody>
      </p:sp>
      <p:pic>
        <p:nvPicPr>
          <p:cNvPr id="13" name="図 12"/>
          <p:cNvPicPr preferRelativeResize="0">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32655" y="3069486"/>
            <a:ext cx="3139965" cy="1658769"/>
          </a:xfrm>
          <a:prstGeom prst="rect">
            <a:avLst/>
          </a:prstGeom>
        </p:spPr>
      </p:pic>
      <p:pic>
        <p:nvPicPr>
          <p:cNvPr id="7" name="図 6"/>
          <p:cNvPicPr preferRelativeResize="0">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2929" y="5086290"/>
            <a:ext cx="3518702" cy="1873235"/>
          </a:xfrm>
          <a:prstGeom prst="rect">
            <a:avLst/>
          </a:prstGeom>
        </p:spPr>
      </p:pic>
      <p:pic>
        <p:nvPicPr>
          <p:cNvPr id="9" name="図 8"/>
          <p:cNvPicPr preferRelativeResize="0">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72812" y="5091265"/>
            <a:ext cx="3518702" cy="1868260"/>
          </a:xfrm>
          <a:prstGeom prst="rect">
            <a:avLst/>
          </a:prstGeom>
        </p:spPr>
      </p:pic>
      <p:sp>
        <p:nvSpPr>
          <p:cNvPr id="10" name="正方形/長方形 9">
            <a:extLst>
              <a:ext uri="{FF2B5EF4-FFF2-40B4-BE49-F238E27FC236}">
                <a16:creationId xmlns:a16="http://schemas.microsoft.com/office/drawing/2014/main" id="{B9B99785-B873-4E05-816A-B66182D59876}"/>
              </a:ext>
            </a:extLst>
          </p:cNvPr>
          <p:cNvSpPr/>
          <p:nvPr/>
        </p:nvSpPr>
        <p:spPr>
          <a:xfrm>
            <a:off x="3925426" y="5715846"/>
            <a:ext cx="3166092" cy="9401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建具型以外</a:t>
            </a:r>
            <a:r>
              <a:rPr lang="ja-JP" altLang="en-US" b="1" dirty="0">
                <a:solidFill>
                  <a:srgbClr val="FF0000"/>
                </a:solidFill>
              </a:rPr>
              <a:t>の</a:t>
            </a:r>
            <a:r>
              <a:rPr kumimoji="1" lang="ja-JP" altLang="en-US" b="1" dirty="0">
                <a:solidFill>
                  <a:srgbClr val="FF0000"/>
                </a:solidFill>
              </a:rPr>
              <a:t>設備写真</a:t>
            </a:r>
            <a:endParaRPr kumimoji="1" lang="en-US" altLang="ja-JP" b="1" dirty="0">
              <a:solidFill>
                <a:srgbClr val="FF0000"/>
              </a:solidFill>
            </a:endParaRPr>
          </a:p>
          <a:p>
            <a:pPr algn="ctr"/>
            <a:r>
              <a:rPr lang="ja-JP" altLang="en-US" b="1" dirty="0">
                <a:solidFill>
                  <a:srgbClr val="FF0000"/>
                </a:solidFill>
              </a:rPr>
              <a:t>浸水防止性能比較は可能</a:t>
            </a:r>
            <a:endParaRPr kumimoji="1" lang="ja-JP" altLang="en-US" b="1" dirty="0">
              <a:solidFill>
                <a:srgbClr val="FF0000"/>
              </a:solidFill>
            </a:endParaRPr>
          </a:p>
        </p:txBody>
      </p:sp>
    </p:spTree>
    <p:extLst>
      <p:ext uri="{BB962C8B-B14F-4D97-AF65-F5344CB8AC3E}">
        <p14:creationId xmlns:p14="http://schemas.microsoft.com/office/powerpoint/2010/main" val="398931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⑥ＪＩＳ規格内容について</a:t>
            </a:r>
          </a:p>
        </p:txBody>
      </p:sp>
      <p:sp>
        <p:nvSpPr>
          <p:cNvPr id="5" name="テキスト ボックス 4"/>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⑥</a:t>
            </a:r>
            <a:endParaRPr lang="en-US" altLang="ja-JP" dirty="0"/>
          </a:p>
        </p:txBody>
      </p:sp>
      <p:sp>
        <p:nvSpPr>
          <p:cNvPr id="2" name="テキスト ボックス 1"/>
          <p:cNvSpPr txBox="1"/>
          <p:nvPr/>
        </p:nvSpPr>
        <p:spPr>
          <a:xfrm>
            <a:off x="351714" y="765296"/>
            <a:ext cx="2749471" cy="400110"/>
          </a:xfrm>
          <a:prstGeom prst="rect">
            <a:avLst/>
          </a:prstGeom>
          <a:noFill/>
          <a:ln w="34925">
            <a:solidFill>
              <a:srgbClr val="0070C0"/>
            </a:solidFill>
          </a:ln>
        </p:spPr>
        <p:txBody>
          <a:bodyPr wrap="none" rtlCol="0">
            <a:spAutoFit/>
          </a:bodyPr>
          <a:lstStyle/>
          <a:p>
            <a:r>
              <a:rPr kumimoji="1" lang="ja-JP" altLang="en-US" dirty="0"/>
              <a:t>浸水防止用設備の性能</a:t>
            </a:r>
          </a:p>
        </p:txBody>
      </p:sp>
      <p:sp>
        <p:nvSpPr>
          <p:cNvPr id="3" name="テキスト ボックス 2"/>
          <p:cNvSpPr txBox="1"/>
          <p:nvPr/>
        </p:nvSpPr>
        <p:spPr>
          <a:xfrm>
            <a:off x="370110" y="1791412"/>
            <a:ext cx="2093079" cy="369332"/>
          </a:xfrm>
          <a:prstGeom prst="rect">
            <a:avLst/>
          </a:prstGeom>
          <a:solidFill>
            <a:srgbClr val="FFFF00"/>
          </a:solidFill>
        </p:spPr>
        <p:txBody>
          <a:bodyPr wrap="square" rtlCol="0">
            <a:spAutoFit/>
          </a:bodyPr>
          <a:lstStyle/>
          <a:p>
            <a:r>
              <a:rPr kumimoji="1" lang="ja-JP" altLang="en-US" sz="1800" dirty="0"/>
              <a:t>１．浸水防止性能</a:t>
            </a:r>
          </a:p>
        </p:txBody>
      </p:sp>
      <p:sp>
        <p:nvSpPr>
          <p:cNvPr id="8" name="テキスト ボックス 7"/>
          <p:cNvSpPr txBox="1"/>
          <p:nvPr/>
        </p:nvSpPr>
        <p:spPr>
          <a:xfrm>
            <a:off x="370110" y="2656208"/>
            <a:ext cx="2093079" cy="369332"/>
          </a:xfrm>
          <a:prstGeom prst="rect">
            <a:avLst/>
          </a:prstGeom>
          <a:solidFill>
            <a:srgbClr val="FFFF00"/>
          </a:solidFill>
        </p:spPr>
        <p:txBody>
          <a:bodyPr wrap="square" rtlCol="0">
            <a:spAutoFit/>
          </a:bodyPr>
          <a:lstStyle/>
          <a:p>
            <a:r>
              <a:rPr lang="ja-JP" altLang="en-US" sz="1800" dirty="0"/>
              <a:t>２</a:t>
            </a:r>
            <a:r>
              <a:rPr kumimoji="1" lang="ja-JP" altLang="en-US" sz="1800" dirty="0"/>
              <a:t>．耐水圧性能</a:t>
            </a:r>
          </a:p>
        </p:txBody>
      </p:sp>
      <p:sp>
        <p:nvSpPr>
          <p:cNvPr id="9" name="テキスト ボックス 8"/>
          <p:cNvSpPr txBox="1"/>
          <p:nvPr/>
        </p:nvSpPr>
        <p:spPr>
          <a:xfrm>
            <a:off x="351714" y="3536220"/>
            <a:ext cx="2111475" cy="369332"/>
          </a:xfrm>
          <a:prstGeom prst="rect">
            <a:avLst/>
          </a:prstGeom>
          <a:solidFill>
            <a:srgbClr val="FFFF00"/>
          </a:solidFill>
        </p:spPr>
        <p:txBody>
          <a:bodyPr wrap="none" rtlCol="0">
            <a:spAutoFit/>
          </a:bodyPr>
          <a:lstStyle/>
          <a:p>
            <a:r>
              <a:rPr lang="ja-JP" altLang="en-US" sz="1800" dirty="0"/>
              <a:t>３</a:t>
            </a:r>
            <a:r>
              <a:rPr kumimoji="1" lang="ja-JP" altLang="en-US" sz="1800" dirty="0"/>
              <a:t>．操作の容易性能</a:t>
            </a:r>
          </a:p>
        </p:txBody>
      </p:sp>
      <p:sp>
        <p:nvSpPr>
          <p:cNvPr id="10" name="テキスト ボックス 9"/>
          <p:cNvSpPr txBox="1"/>
          <p:nvPr/>
        </p:nvSpPr>
        <p:spPr>
          <a:xfrm>
            <a:off x="370110" y="4416232"/>
            <a:ext cx="2093079" cy="369332"/>
          </a:xfrm>
          <a:prstGeom prst="rect">
            <a:avLst/>
          </a:prstGeom>
          <a:solidFill>
            <a:srgbClr val="FFFF00"/>
          </a:solidFill>
        </p:spPr>
        <p:txBody>
          <a:bodyPr wrap="square" rtlCol="0">
            <a:spAutoFit/>
          </a:bodyPr>
          <a:lstStyle/>
          <a:p>
            <a:r>
              <a:rPr lang="ja-JP" altLang="en-US" sz="1800" dirty="0"/>
              <a:t>４</a:t>
            </a:r>
            <a:r>
              <a:rPr kumimoji="1" lang="ja-JP" altLang="en-US" sz="1800" dirty="0"/>
              <a:t>．締付繰返し性能</a:t>
            </a:r>
          </a:p>
        </p:txBody>
      </p:sp>
      <p:sp>
        <p:nvSpPr>
          <p:cNvPr id="11" name="テキスト ボックス 10"/>
          <p:cNvSpPr txBox="1"/>
          <p:nvPr/>
        </p:nvSpPr>
        <p:spPr>
          <a:xfrm>
            <a:off x="370110" y="5374330"/>
            <a:ext cx="2093079" cy="369332"/>
          </a:xfrm>
          <a:prstGeom prst="rect">
            <a:avLst/>
          </a:prstGeom>
          <a:solidFill>
            <a:srgbClr val="FFFF00"/>
          </a:solidFill>
        </p:spPr>
        <p:txBody>
          <a:bodyPr wrap="square" rtlCol="0">
            <a:spAutoFit/>
          </a:bodyPr>
          <a:lstStyle/>
          <a:p>
            <a:r>
              <a:rPr lang="ja-JP" altLang="en-US" sz="1800" dirty="0"/>
              <a:t>５</a:t>
            </a:r>
            <a:r>
              <a:rPr kumimoji="1" lang="ja-JP" altLang="en-US" sz="1800" dirty="0"/>
              <a:t>．開閉繰返し性能</a:t>
            </a:r>
          </a:p>
        </p:txBody>
      </p:sp>
      <p:sp>
        <p:nvSpPr>
          <p:cNvPr id="4" name="正方形/長方形 3"/>
          <p:cNvSpPr/>
          <p:nvPr/>
        </p:nvSpPr>
        <p:spPr>
          <a:xfrm>
            <a:off x="2988385" y="1678621"/>
            <a:ext cx="7398875" cy="584775"/>
          </a:xfrm>
          <a:prstGeom prst="rect">
            <a:avLst/>
          </a:prstGeom>
        </p:spPr>
        <p:txBody>
          <a:bodyPr wrap="square">
            <a:spAutoFit/>
          </a:bodyPr>
          <a:lstStyle/>
          <a:p>
            <a:pPr lvl="0" indent="133350">
              <a:defRPr/>
            </a:pPr>
            <a:r>
              <a:rPr kumimoji="0" lang="ja-JP" altLang="ja-JP" sz="1600" b="1" kern="100" dirty="0">
                <a:solidFill>
                  <a:sysClr val="windowText" lastClr="000000"/>
                </a:solidFill>
                <a:latin typeface="+mn-ea"/>
                <a:cs typeface="Times New Roman" panose="02020603050405020304" pitchFamily="18" charset="0"/>
              </a:rPr>
              <a:t>設定浸水高さの静水圧において</a:t>
            </a:r>
            <a:r>
              <a:rPr kumimoji="0" lang="ja-JP" altLang="en-US" sz="1600" b="1" kern="100" dirty="0">
                <a:solidFill>
                  <a:sysClr val="windowText" lastClr="000000"/>
                </a:solidFill>
                <a:latin typeface="+mn-ea"/>
                <a:cs typeface="Times New Roman" panose="02020603050405020304" pitchFamily="18" charset="0"/>
              </a:rPr>
              <a:t>、</a:t>
            </a:r>
            <a:r>
              <a:rPr kumimoji="0" lang="ja-JP" altLang="ja-JP" sz="1600" b="1" kern="100" dirty="0">
                <a:solidFill>
                  <a:sysClr val="windowText" lastClr="000000"/>
                </a:solidFill>
                <a:latin typeface="+mn-ea"/>
                <a:cs typeface="Times New Roman" panose="02020603050405020304" pitchFamily="18" charset="0"/>
              </a:rPr>
              <a:t>漏水量が</a:t>
            </a:r>
            <a:r>
              <a:rPr kumimoji="0" lang="ja-JP" altLang="en-US" sz="1600" b="1" u="sng" kern="100" dirty="0">
                <a:solidFill>
                  <a:srgbClr val="FF0000"/>
                </a:solidFill>
                <a:latin typeface="+mn-ea"/>
              </a:rPr>
              <a:t>０．２</a:t>
            </a:r>
            <a:r>
              <a:rPr kumimoji="0" lang="en-US" altLang="ja-JP" sz="1600" b="1" u="sng" kern="100" dirty="0">
                <a:solidFill>
                  <a:srgbClr val="FF0000"/>
                </a:solidFill>
                <a:latin typeface="+mn-ea"/>
              </a:rPr>
              <a:t> m</a:t>
            </a:r>
            <a:r>
              <a:rPr kumimoji="0" lang="en-US" altLang="ja-JP" sz="1600" b="1" u="sng" kern="100" baseline="30000" dirty="0">
                <a:solidFill>
                  <a:srgbClr val="FF0000"/>
                </a:solidFill>
                <a:latin typeface="+mn-ea"/>
              </a:rPr>
              <a:t>3</a:t>
            </a:r>
            <a:r>
              <a:rPr kumimoji="0" lang="en-US" altLang="ja-JP" sz="1600" b="1" u="sng" kern="100" dirty="0">
                <a:solidFill>
                  <a:srgbClr val="FF0000"/>
                </a:solidFill>
                <a:latin typeface="+mn-ea"/>
              </a:rPr>
              <a:t>/(h</a:t>
            </a:r>
            <a:r>
              <a:rPr kumimoji="0" lang="ja-JP" altLang="ja-JP" sz="1600" b="1" u="sng" kern="100" dirty="0">
                <a:solidFill>
                  <a:srgbClr val="FF0000"/>
                </a:solidFill>
                <a:latin typeface="+mn-ea"/>
                <a:cs typeface="Times New Roman" panose="02020603050405020304" pitchFamily="18" charset="0"/>
              </a:rPr>
              <a:t>･</a:t>
            </a:r>
            <a:r>
              <a:rPr kumimoji="0" lang="en-US" altLang="ja-JP" sz="1600" b="1" u="sng" kern="100" dirty="0">
                <a:solidFill>
                  <a:srgbClr val="FF0000"/>
                </a:solidFill>
                <a:latin typeface="+mn-ea"/>
              </a:rPr>
              <a:t>m</a:t>
            </a:r>
            <a:r>
              <a:rPr kumimoji="0" lang="en-US" altLang="ja-JP" sz="1600" b="1" u="sng" kern="100" baseline="30000" dirty="0">
                <a:solidFill>
                  <a:srgbClr val="FF0000"/>
                </a:solidFill>
                <a:latin typeface="+mn-ea"/>
              </a:rPr>
              <a:t>2</a:t>
            </a:r>
            <a:r>
              <a:rPr kumimoji="0" lang="en-US" altLang="ja-JP" sz="1600" b="1" u="sng" kern="100" dirty="0">
                <a:solidFill>
                  <a:srgbClr val="FF0000"/>
                </a:solidFill>
                <a:latin typeface="+mn-ea"/>
              </a:rPr>
              <a:t>)</a:t>
            </a:r>
            <a:r>
              <a:rPr kumimoji="0" lang="ja-JP" altLang="ja-JP" sz="1600" b="1" u="sng" kern="100" dirty="0">
                <a:solidFill>
                  <a:srgbClr val="FF0000"/>
                </a:solidFill>
                <a:latin typeface="+mn-ea"/>
                <a:cs typeface="Times New Roman" panose="02020603050405020304" pitchFamily="18" charset="0"/>
              </a:rPr>
              <a:t>以下</a:t>
            </a:r>
            <a:endParaRPr kumimoji="0" lang="en-US" altLang="ja-JP" sz="1600" b="1" u="sng" kern="100" dirty="0">
              <a:solidFill>
                <a:srgbClr val="FF0000"/>
              </a:solidFill>
              <a:latin typeface="+mn-ea"/>
              <a:cs typeface="Times New Roman" panose="02020603050405020304" pitchFamily="18" charset="0"/>
            </a:endParaRPr>
          </a:p>
          <a:p>
            <a:pPr lvl="0" indent="133350">
              <a:defRPr/>
            </a:pPr>
            <a:r>
              <a:rPr kumimoji="0" lang="ja-JP" altLang="en-US" sz="1600" b="1" kern="100" dirty="0">
                <a:solidFill>
                  <a:sysClr val="windowText" lastClr="000000"/>
                </a:solidFill>
                <a:latin typeface="+mn-ea"/>
                <a:cs typeface="Times New Roman" panose="02020603050405020304" pitchFamily="18" charset="0"/>
              </a:rPr>
              <a:t>製品</a:t>
            </a:r>
            <a:r>
              <a:rPr kumimoji="0" lang="ja-JP" altLang="ja-JP" sz="1600" b="1" kern="100" dirty="0">
                <a:solidFill>
                  <a:sysClr val="windowText" lastClr="000000"/>
                </a:solidFill>
                <a:latin typeface="+mn-ea"/>
                <a:cs typeface="Times New Roman" panose="02020603050405020304" pitchFamily="18" charset="0"/>
              </a:rPr>
              <a:t>ごと</a:t>
            </a:r>
            <a:r>
              <a:rPr kumimoji="0" lang="ja-JP" altLang="en-US" sz="1600" b="1" kern="100" dirty="0">
                <a:solidFill>
                  <a:sysClr val="windowText" lastClr="000000"/>
                </a:solidFill>
                <a:latin typeface="+mn-ea"/>
                <a:cs typeface="Times New Roman" panose="02020603050405020304" pitchFamily="18" charset="0"/>
              </a:rPr>
              <a:t>の</a:t>
            </a:r>
            <a:r>
              <a:rPr kumimoji="0" lang="ja-JP" altLang="ja-JP" sz="1600" b="1" kern="100" dirty="0">
                <a:solidFill>
                  <a:sysClr val="windowText" lastClr="000000"/>
                </a:solidFill>
                <a:latin typeface="+mn-ea"/>
                <a:cs typeface="Times New Roman" panose="02020603050405020304" pitchFamily="18" charset="0"/>
              </a:rPr>
              <a:t>設定浸水高さに基づく漏水量によって区分</a:t>
            </a:r>
            <a:endParaRPr lang="ja-JP" altLang="en-US" sz="1600" b="1" dirty="0"/>
          </a:p>
        </p:txBody>
      </p:sp>
      <p:sp>
        <p:nvSpPr>
          <p:cNvPr id="6" name="右矢印 5"/>
          <p:cNvSpPr/>
          <p:nvPr/>
        </p:nvSpPr>
        <p:spPr>
          <a:xfrm>
            <a:off x="2795726" y="1835426"/>
            <a:ext cx="180020" cy="28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103568" y="2554791"/>
            <a:ext cx="6771405" cy="584775"/>
          </a:xfrm>
          <a:prstGeom prst="rect">
            <a:avLst/>
          </a:prstGeom>
          <a:noFill/>
        </p:spPr>
        <p:txBody>
          <a:bodyPr wrap="none" rtlCol="0">
            <a:spAutoFit/>
          </a:bodyPr>
          <a:lstStyle/>
          <a:p>
            <a:r>
              <a:rPr kumimoji="1" lang="ja-JP" altLang="en-US" sz="1600" b="1" dirty="0"/>
              <a:t>設定浸水高さ</a:t>
            </a:r>
            <a:r>
              <a:rPr lang="ja-JP" altLang="en-US" sz="1600" b="1" dirty="0"/>
              <a:t>の静水圧試験で、水圧による加圧状態及び水圧の開放状態で</a:t>
            </a:r>
            <a:endParaRPr lang="en-US" altLang="ja-JP" sz="1600" b="1" dirty="0"/>
          </a:p>
          <a:p>
            <a:r>
              <a:rPr kumimoji="1" lang="ja-JP" altLang="en-US" sz="1600" b="1" u="sng" dirty="0">
                <a:solidFill>
                  <a:srgbClr val="FF0000"/>
                </a:solidFill>
              </a:rPr>
              <a:t>使用上有害な損傷及び変形がなく、開放状態での開閉に支障がない</a:t>
            </a:r>
            <a:endParaRPr kumimoji="1" lang="en-US" altLang="ja-JP" sz="1600" b="1" u="sng" dirty="0">
              <a:solidFill>
                <a:srgbClr val="FF0000"/>
              </a:solidFill>
            </a:endParaRPr>
          </a:p>
        </p:txBody>
      </p:sp>
      <p:sp>
        <p:nvSpPr>
          <p:cNvPr id="18" name="右矢印 17"/>
          <p:cNvSpPr/>
          <p:nvPr/>
        </p:nvSpPr>
        <p:spPr>
          <a:xfrm>
            <a:off x="2796748" y="2699196"/>
            <a:ext cx="180020" cy="28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a:off x="2771116" y="3580802"/>
            <a:ext cx="180020" cy="28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963507" y="3430961"/>
            <a:ext cx="6633790" cy="584775"/>
          </a:xfrm>
          <a:prstGeom prst="rect">
            <a:avLst/>
          </a:prstGeom>
        </p:spPr>
        <p:txBody>
          <a:bodyPr wrap="square">
            <a:spAutoFit/>
          </a:bodyPr>
          <a:lstStyle/>
          <a:p>
            <a:pPr lvl="0" indent="133350" algn="just">
              <a:defRPr/>
            </a:pPr>
            <a:r>
              <a:rPr kumimoji="0" lang="ja-JP" altLang="ja-JP" sz="1600" b="1" kern="100" dirty="0">
                <a:solidFill>
                  <a:sysClr val="windowText" lastClr="000000"/>
                </a:solidFill>
                <a:latin typeface="+mn-ea"/>
                <a:cs typeface="Times New Roman" panose="02020603050405020304" pitchFamily="18" charset="0"/>
              </a:rPr>
              <a:t>締付機構部品の</a:t>
            </a:r>
            <a:r>
              <a:rPr kumimoji="0" lang="ja-JP" altLang="ja-JP" sz="1600" b="1" u="sng" kern="100" dirty="0">
                <a:solidFill>
                  <a:srgbClr val="FF0000"/>
                </a:solidFill>
                <a:latin typeface="+mn-ea"/>
                <a:cs typeface="Times New Roman" panose="02020603050405020304" pitchFamily="18" charset="0"/>
              </a:rPr>
              <a:t>操作力</a:t>
            </a:r>
            <a:r>
              <a:rPr kumimoji="0" lang="en-US" altLang="ja-JP" sz="1600" b="1" u="sng" kern="100" dirty="0">
                <a:solidFill>
                  <a:srgbClr val="FF0000"/>
                </a:solidFill>
                <a:latin typeface="+mn-ea"/>
                <a:cs typeface="Times New Roman" panose="02020603050405020304" pitchFamily="18" charset="0"/>
              </a:rPr>
              <a:t>200</a:t>
            </a:r>
            <a:r>
              <a:rPr kumimoji="0" lang="ja-JP" altLang="en-US" sz="1600" b="1" u="sng" kern="100" dirty="0">
                <a:solidFill>
                  <a:srgbClr val="FF0000"/>
                </a:solidFill>
                <a:latin typeface="+mn-ea"/>
                <a:cs typeface="Times New Roman" panose="02020603050405020304" pitchFamily="18" charset="0"/>
              </a:rPr>
              <a:t>Ｎ以下</a:t>
            </a:r>
            <a:r>
              <a:rPr kumimoji="0" lang="ja-JP" altLang="en-US" sz="1600" b="1" kern="100" dirty="0">
                <a:solidFill>
                  <a:sysClr val="windowText" lastClr="000000"/>
                </a:solidFill>
                <a:latin typeface="+mn-ea"/>
                <a:cs typeface="Times New Roman" panose="02020603050405020304" pitchFamily="18" charset="0"/>
              </a:rPr>
              <a:t>で、</a:t>
            </a:r>
            <a:r>
              <a:rPr kumimoji="0" lang="ja-JP" altLang="ja-JP" sz="1600" b="1" kern="100" dirty="0">
                <a:solidFill>
                  <a:sysClr val="windowText" lastClr="000000"/>
                </a:solidFill>
                <a:latin typeface="+mn-ea"/>
                <a:cs typeface="Times New Roman" panose="02020603050405020304" pitchFamily="18" charset="0"/>
              </a:rPr>
              <a:t>設置時間</a:t>
            </a:r>
            <a:r>
              <a:rPr kumimoji="0" lang="ja-JP" altLang="en-US" sz="1600" b="1" kern="100" dirty="0">
                <a:solidFill>
                  <a:sysClr val="windowText" lastClr="000000"/>
                </a:solidFill>
                <a:latin typeface="+mn-ea"/>
                <a:cs typeface="Times New Roman" panose="02020603050405020304" pitchFamily="18" charset="0"/>
              </a:rPr>
              <a:t>を</a:t>
            </a:r>
            <a:r>
              <a:rPr kumimoji="0" lang="en-US" altLang="ja-JP" sz="1600" b="1" u="sng" kern="100" dirty="0">
                <a:solidFill>
                  <a:srgbClr val="FF0000"/>
                </a:solidFill>
                <a:latin typeface="+mn-ea"/>
                <a:cs typeface="Times New Roman" panose="02020603050405020304" pitchFamily="18" charset="0"/>
              </a:rPr>
              <a:t>5</a:t>
            </a:r>
            <a:r>
              <a:rPr kumimoji="0" lang="ja-JP" altLang="en-US" sz="1600" b="1" u="sng" kern="100" dirty="0">
                <a:solidFill>
                  <a:srgbClr val="FF0000"/>
                </a:solidFill>
                <a:latin typeface="+mn-ea"/>
                <a:cs typeface="Times New Roman" panose="02020603050405020304" pitchFamily="18" charset="0"/>
              </a:rPr>
              <a:t>分以内</a:t>
            </a:r>
            <a:endParaRPr kumimoji="0" lang="en-US" altLang="ja-JP" sz="1600" b="1" u="sng" kern="100" dirty="0">
              <a:solidFill>
                <a:srgbClr val="FF0000"/>
              </a:solidFill>
              <a:latin typeface="+mn-ea"/>
              <a:cs typeface="Times New Roman" panose="02020603050405020304" pitchFamily="18" charset="0"/>
            </a:endParaRPr>
          </a:p>
          <a:p>
            <a:pPr lvl="0" indent="133350" algn="just">
              <a:defRPr/>
            </a:pPr>
            <a:r>
              <a:rPr kumimoji="0" lang="ja-JP" altLang="en-US" sz="1600" b="1" kern="100" dirty="0">
                <a:solidFill>
                  <a:sysClr val="windowText" lastClr="000000"/>
                </a:solidFill>
                <a:latin typeface="+mn-ea"/>
                <a:cs typeface="Times New Roman" panose="02020603050405020304" pitchFamily="18" charset="0"/>
              </a:rPr>
              <a:t>シャッター型手動式では、</a:t>
            </a:r>
            <a:r>
              <a:rPr kumimoji="0" lang="en-US" altLang="ja-JP" sz="1600" b="1" u="sng" kern="100" dirty="0">
                <a:solidFill>
                  <a:srgbClr val="FF0000"/>
                </a:solidFill>
                <a:latin typeface="+mn-ea"/>
                <a:cs typeface="Times New Roman" panose="02020603050405020304" pitchFamily="18" charset="0"/>
              </a:rPr>
              <a:t>10</a:t>
            </a:r>
            <a:r>
              <a:rPr kumimoji="0" lang="ja-JP" altLang="en-US" sz="1600" b="1" u="sng" kern="100" dirty="0">
                <a:solidFill>
                  <a:srgbClr val="FF0000"/>
                </a:solidFill>
                <a:latin typeface="+mn-ea"/>
                <a:cs typeface="Times New Roman" panose="02020603050405020304" pitchFamily="18" charset="0"/>
              </a:rPr>
              <a:t>分以内</a:t>
            </a:r>
            <a:endParaRPr kumimoji="0" lang="en-US" altLang="ja-JP" sz="1600" b="1" u="sng" kern="100" dirty="0">
              <a:solidFill>
                <a:srgbClr val="FF0000"/>
              </a:solidFill>
              <a:latin typeface="+mn-ea"/>
              <a:cs typeface="Times New Roman" panose="02020603050405020304" pitchFamily="18" charset="0"/>
            </a:endParaRPr>
          </a:p>
        </p:txBody>
      </p:sp>
      <p:sp>
        <p:nvSpPr>
          <p:cNvPr id="21" name="右矢印 20"/>
          <p:cNvSpPr/>
          <p:nvPr/>
        </p:nvSpPr>
        <p:spPr>
          <a:xfrm>
            <a:off x="2771116" y="4462408"/>
            <a:ext cx="180020" cy="28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968054" y="4310770"/>
            <a:ext cx="7201623" cy="584775"/>
          </a:xfrm>
          <a:prstGeom prst="rect">
            <a:avLst/>
          </a:prstGeom>
        </p:spPr>
        <p:txBody>
          <a:bodyPr wrap="square">
            <a:spAutoFit/>
          </a:bodyPr>
          <a:lstStyle/>
          <a:p>
            <a:pPr lvl="0" indent="133350" algn="just"/>
            <a:r>
              <a:rPr kumimoji="0" lang="ja-JP" altLang="ja-JP" sz="1600" b="1" kern="100" dirty="0">
                <a:solidFill>
                  <a:sysClr val="windowText" lastClr="000000"/>
                </a:solidFill>
                <a:latin typeface="+mn-ea"/>
                <a:cs typeface="Times New Roman" panose="02020603050405020304" pitchFamily="18" charset="0"/>
              </a:rPr>
              <a:t>締付</a:t>
            </a:r>
            <a:r>
              <a:rPr kumimoji="0" lang="ja-JP" altLang="en-US" sz="1600" b="1" kern="100" dirty="0">
                <a:solidFill>
                  <a:sysClr val="windowText" lastClr="000000"/>
                </a:solidFill>
                <a:latin typeface="+mn-ea"/>
                <a:cs typeface="Times New Roman" panose="02020603050405020304" pitchFamily="18" charset="0"/>
              </a:rPr>
              <a:t>機構部品</a:t>
            </a:r>
            <a:r>
              <a:rPr kumimoji="0" lang="ja-JP" altLang="ja-JP" sz="1600" b="1" kern="100" dirty="0">
                <a:solidFill>
                  <a:sysClr val="windowText" lastClr="000000"/>
                </a:solidFill>
                <a:latin typeface="+mn-ea"/>
                <a:cs typeface="Times New Roman" panose="02020603050405020304" pitchFamily="18" charset="0"/>
              </a:rPr>
              <a:t>の繰返し性能</a:t>
            </a:r>
            <a:r>
              <a:rPr kumimoji="0" lang="ja-JP" altLang="en-US" sz="1600" b="1" kern="100" dirty="0">
                <a:solidFill>
                  <a:sysClr val="windowText" lastClr="000000"/>
                </a:solidFill>
                <a:latin typeface="+mn-ea"/>
                <a:cs typeface="Times New Roman" panose="02020603050405020304" pitchFamily="18" charset="0"/>
              </a:rPr>
              <a:t>は、</a:t>
            </a:r>
            <a:r>
              <a:rPr kumimoji="0" lang="en-US" altLang="ja-JP" sz="1600" b="1" u="sng" kern="100" dirty="0">
                <a:solidFill>
                  <a:srgbClr val="FF0000"/>
                </a:solidFill>
                <a:latin typeface="+mn-ea"/>
              </a:rPr>
              <a:t>200</a:t>
            </a:r>
            <a:r>
              <a:rPr kumimoji="0" lang="ja-JP" altLang="ja-JP" sz="1600" b="1" u="sng" kern="100" dirty="0">
                <a:solidFill>
                  <a:srgbClr val="FF0000"/>
                </a:solidFill>
                <a:latin typeface="+mn-ea"/>
                <a:cs typeface="Times New Roman" panose="02020603050405020304" pitchFamily="18" charset="0"/>
              </a:rPr>
              <a:t>回</a:t>
            </a:r>
            <a:r>
              <a:rPr kumimoji="0" lang="ja-JP" altLang="ja-JP" sz="1600" b="1" kern="100" dirty="0">
                <a:solidFill>
                  <a:sysClr val="windowText" lastClr="000000"/>
                </a:solidFill>
                <a:latin typeface="+mn-ea"/>
                <a:cs typeface="Times New Roman" panose="02020603050405020304" pitchFamily="18" charset="0"/>
              </a:rPr>
              <a:t>の締付繰返し性能試験を行ったとき</a:t>
            </a:r>
            <a:r>
              <a:rPr kumimoji="0" lang="ja-JP" altLang="en-US" sz="1600" b="1" kern="100" dirty="0">
                <a:solidFill>
                  <a:sysClr val="windowText" lastClr="000000"/>
                </a:solidFill>
                <a:latin typeface="+mn-ea"/>
                <a:cs typeface="Times New Roman" panose="02020603050405020304" pitchFamily="18" charset="0"/>
              </a:rPr>
              <a:t>、</a:t>
            </a:r>
            <a:endParaRPr kumimoji="0" lang="en-US" altLang="ja-JP" sz="1600" b="1" kern="100" dirty="0">
              <a:solidFill>
                <a:sysClr val="windowText" lastClr="000000"/>
              </a:solidFill>
              <a:latin typeface="+mn-ea"/>
              <a:cs typeface="Times New Roman" panose="02020603050405020304" pitchFamily="18" charset="0"/>
            </a:endParaRPr>
          </a:p>
          <a:p>
            <a:pPr lvl="0" indent="133350" algn="just"/>
            <a:r>
              <a:rPr kumimoji="0" lang="ja-JP" altLang="ja-JP" sz="1600" b="1" kern="100" dirty="0">
                <a:solidFill>
                  <a:sysClr val="windowText" lastClr="000000"/>
                </a:solidFill>
                <a:latin typeface="+mn-ea"/>
                <a:cs typeface="Times New Roman" panose="02020603050405020304" pitchFamily="18" charset="0"/>
              </a:rPr>
              <a:t>使用上有害な損傷及び変形が</a:t>
            </a:r>
            <a:r>
              <a:rPr kumimoji="0" lang="ja-JP" altLang="en-US" sz="1600" b="1" kern="100" dirty="0">
                <a:solidFill>
                  <a:sysClr val="windowText" lastClr="000000"/>
                </a:solidFill>
                <a:latin typeface="+mn-ea"/>
                <a:cs typeface="Times New Roman" panose="02020603050405020304" pitchFamily="18" charset="0"/>
              </a:rPr>
              <a:t>ないこと</a:t>
            </a:r>
            <a:endParaRPr kumimoji="0" lang="en-US" altLang="ja-JP" sz="1600" b="1" kern="100" dirty="0">
              <a:solidFill>
                <a:sysClr val="windowText" lastClr="000000"/>
              </a:solidFill>
              <a:latin typeface="+mn-ea"/>
              <a:cs typeface="Times New Roman" panose="02020603050405020304" pitchFamily="18" charset="0"/>
            </a:endParaRPr>
          </a:p>
        </p:txBody>
      </p:sp>
      <p:sp>
        <p:nvSpPr>
          <p:cNvPr id="20" name="テキスト ボックス 19"/>
          <p:cNvSpPr txBox="1"/>
          <p:nvPr/>
        </p:nvSpPr>
        <p:spPr>
          <a:xfrm>
            <a:off x="3101185" y="4958937"/>
            <a:ext cx="2722220" cy="307777"/>
          </a:xfrm>
          <a:prstGeom prst="rect">
            <a:avLst/>
          </a:prstGeom>
          <a:noFill/>
        </p:spPr>
        <p:txBody>
          <a:bodyPr wrap="none" rtlCol="0">
            <a:spAutoFit/>
          </a:bodyPr>
          <a:lstStyle/>
          <a:p>
            <a:r>
              <a:rPr kumimoji="1" lang="ja-JP" altLang="en-US" sz="1400" b="1" dirty="0"/>
              <a:t>＊構成部材：組立前のものを示す</a:t>
            </a:r>
          </a:p>
        </p:txBody>
      </p:sp>
      <p:sp>
        <p:nvSpPr>
          <p:cNvPr id="24" name="右矢印 23"/>
          <p:cNvSpPr/>
          <p:nvPr/>
        </p:nvSpPr>
        <p:spPr>
          <a:xfrm>
            <a:off x="2808365" y="5418912"/>
            <a:ext cx="180020" cy="28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3101185" y="5266608"/>
            <a:ext cx="7366119" cy="584775"/>
          </a:xfrm>
          <a:prstGeom prst="rect">
            <a:avLst/>
          </a:prstGeom>
          <a:noFill/>
        </p:spPr>
        <p:txBody>
          <a:bodyPr wrap="none" rtlCol="0">
            <a:spAutoFit/>
          </a:bodyPr>
          <a:lstStyle/>
          <a:p>
            <a:r>
              <a:rPr kumimoji="1" lang="ja-JP" altLang="en-US" sz="1600" b="1" dirty="0"/>
              <a:t>常用の場合：シャッター型・ドア型においては、</a:t>
            </a:r>
            <a:r>
              <a:rPr kumimoji="1" lang="en-US" altLang="ja-JP" sz="1600" b="1" u="sng" dirty="0">
                <a:solidFill>
                  <a:srgbClr val="FF0000"/>
                </a:solidFill>
              </a:rPr>
              <a:t>JIS</a:t>
            </a:r>
            <a:r>
              <a:rPr kumimoji="1" lang="ja-JP" altLang="en-US" sz="1600" b="1" u="sng" dirty="0">
                <a:solidFill>
                  <a:srgbClr val="FF0000"/>
                </a:solidFill>
              </a:rPr>
              <a:t>　</a:t>
            </a:r>
            <a:r>
              <a:rPr kumimoji="1" lang="en-US" altLang="ja-JP" sz="1600" b="1" u="sng" dirty="0">
                <a:solidFill>
                  <a:srgbClr val="FF0000"/>
                </a:solidFill>
              </a:rPr>
              <a:t>A4705</a:t>
            </a:r>
            <a:r>
              <a:rPr kumimoji="1" lang="ja-JP" altLang="en-US" sz="1600" b="1" u="sng" dirty="0">
                <a:solidFill>
                  <a:srgbClr val="FF0000"/>
                </a:solidFill>
              </a:rPr>
              <a:t>・</a:t>
            </a:r>
            <a:r>
              <a:rPr kumimoji="1" lang="en-US" altLang="ja-JP" sz="1600" b="1" u="sng" dirty="0">
                <a:solidFill>
                  <a:srgbClr val="FF0000"/>
                </a:solidFill>
              </a:rPr>
              <a:t>JIS</a:t>
            </a:r>
            <a:r>
              <a:rPr kumimoji="1" lang="ja-JP" altLang="en-US" sz="1600" b="1" u="sng" dirty="0">
                <a:solidFill>
                  <a:srgbClr val="FF0000"/>
                </a:solidFill>
              </a:rPr>
              <a:t>　</a:t>
            </a:r>
            <a:r>
              <a:rPr kumimoji="1" lang="en-US" altLang="ja-JP" sz="1600" b="1" u="sng" dirty="0">
                <a:solidFill>
                  <a:srgbClr val="FF0000"/>
                </a:solidFill>
              </a:rPr>
              <a:t>A4702</a:t>
            </a:r>
            <a:r>
              <a:rPr lang="ja-JP" altLang="en-US" sz="1600" b="1" u="sng" dirty="0">
                <a:solidFill>
                  <a:srgbClr val="FF0000"/>
                </a:solidFill>
              </a:rPr>
              <a:t>の規定</a:t>
            </a:r>
            <a:r>
              <a:rPr lang="ja-JP" altLang="en-US" sz="1600" b="1" dirty="0"/>
              <a:t>による</a:t>
            </a:r>
            <a:endParaRPr kumimoji="1" lang="en-US" altLang="ja-JP" sz="1600" b="1" dirty="0"/>
          </a:p>
          <a:p>
            <a:r>
              <a:rPr lang="ja-JP" altLang="en-US" sz="1600" b="1" dirty="0"/>
              <a:t>非常用の場合：大型仕様の場合は</a:t>
            </a:r>
            <a:r>
              <a:rPr lang="ja-JP" altLang="en-US" sz="1600" b="1" u="sng" dirty="0">
                <a:solidFill>
                  <a:srgbClr val="FF0000"/>
                </a:solidFill>
              </a:rPr>
              <a:t>受け渡し当事者間の協議</a:t>
            </a:r>
            <a:r>
              <a:rPr lang="ja-JP" altLang="en-US" sz="1600" b="1" dirty="0"/>
              <a:t>にて決定</a:t>
            </a:r>
            <a:endParaRPr kumimoji="1" lang="ja-JP" altLang="en-US" sz="1600" b="1" dirty="0"/>
          </a:p>
        </p:txBody>
      </p:sp>
      <p:sp>
        <p:nvSpPr>
          <p:cNvPr id="27" name="テキスト ボックス 26"/>
          <p:cNvSpPr txBox="1"/>
          <p:nvPr/>
        </p:nvSpPr>
        <p:spPr>
          <a:xfrm>
            <a:off x="2975746" y="5924610"/>
            <a:ext cx="6621551" cy="738664"/>
          </a:xfrm>
          <a:prstGeom prst="rect">
            <a:avLst/>
          </a:prstGeom>
          <a:noFill/>
        </p:spPr>
        <p:txBody>
          <a:bodyPr wrap="square" rtlCol="0">
            <a:spAutoFit/>
          </a:bodyPr>
          <a:lstStyle/>
          <a:p>
            <a:r>
              <a:rPr kumimoji="1" lang="ja-JP" altLang="en-US" sz="1200" b="1" dirty="0"/>
              <a:t>＊</a:t>
            </a:r>
            <a:r>
              <a:rPr kumimoji="1" lang="en-US" altLang="ja-JP" sz="1400" b="1" dirty="0"/>
              <a:t>JIS</a:t>
            </a:r>
            <a:r>
              <a:rPr kumimoji="1" lang="ja-JP" altLang="en-US" sz="1400" b="1" dirty="0"/>
              <a:t>　</a:t>
            </a:r>
            <a:r>
              <a:rPr kumimoji="1" lang="en-US" altLang="ja-JP" sz="1400" b="1" dirty="0"/>
              <a:t>A4705</a:t>
            </a:r>
            <a:r>
              <a:rPr kumimoji="1" lang="ja-JP" altLang="en-US" sz="1400" b="1" dirty="0"/>
              <a:t>：重量シャッター構成部材　箇条</a:t>
            </a:r>
            <a:r>
              <a:rPr lang="en-US" altLang="ja-JP" sz="1400" b="1" dirty="0"/>
              <a:t>5.3</a:t>
            </a:r>
            <a:r>
              <a:rPr lang="ja-JP" altLang="en-US" sz="1400" b="1" dirty="0"/>
              <a:t>　開閉繰返し性能に記載</a:t>
            </a:r>
            <a:endParaRPr lang="en-US" altLang="ja-JP" sz="1400" b="1" dirty="0"/>
          </a:p>
          <a:p>
            <a:r>
              <a:rPr kumimoji="1" lang="ja-JP" altLang="en-US" sz="1400" b="1" dirty="0"/>
              <a:t>　</a:t>
            </a:r>
            <a:r>
              <a:rPr lang="ja-JP" altLang="en-US" sz="1400" b="1" dirty="0"/>
              <a:t> </a:t>
            </a:r>
            <a:r>
              <a:rPr lang="en-US" altLang="ja-JP" sz="1400" b="1" dirty="0"/>
              <a:t>JIS</a:t>
            </a:r>
            <a:r>
              <a:rPr lang="ja-JP" altLang="en-US" sz="1400" b="1" dirty="0"/>
              <a:t>　</a:t>
            </a:r>
            <a:r>
              <a:rPr lang="en-US" altLang="ja-JP" sz="1400" b="1" dirty="0"/>
              <a:t>A4702</a:t>
            </a:r>
            <a:r>
              <a:rPr lang="ja-JP" altLang="en-US" sz="1400" b="1" dirty="0"/>
              <a:t>：ドアセット　箇条</a:t>
            </a:r>
            <a:r>
              <a:rPr lang="en-US" altLang="ja-JP" sz="1400" b="1" dirty="0"/>
              <a:t>5</a:t>
            </a:r>
            <a:r>
              <a:rPr lang="ja-JP" altLang="en-US" sz="1400" b="1" dirty="0"/>
              <a:t>　性能に記載 </a:t>
            </a:r>
            <a:endParaRPr lang="en-US" altLang="ja-JP" sz="1400" b="1" dirty="0"/>
          </a:p>
          <a:p>
            <a:r>
              <a:rPr lang="ja-JP" altLang="en-US" sz="1400" b="1" dirty="0"/>
              <a:t>　 大型：ドア型の場合、内のり幅</a:t>
            </a:r>
            <a:r>
              <a:rPr lang="en-US" altLang="ja-JP" sz="1400" b="1" dirty="0"/>
              <a:t>1000mm×</a:t>
            </a:r>
            <a:r>
              <a:rPr lang="ja-JP" altLang="en-US" sz="1400" b="1" dirty="0"/>
              <a:t>内のり高</a:t>
            </a:r>
            <a:r>
              <a:rPr lang="en-US" altLang="ja-JP" sz="1400" b="1" dirty="0"/>
              <a:t>2000mm</a:t>
            </a:r>
            <a:r>
              <a:rPr lang="ja-JP" altLang="en-US" sz="1400" b="1" dirty="0"/>
              <a:t>以上のものを示す</a:t>
            </a:r>
            <a:endParaRPr lang="en-US" altLang="ja-JP" sz="1400" b="1" dirty="0"/>
          </a:p>
        </p:txBody>
      </p:sp>
    </p:spTree>
    <p:extLst>
      <p:ext uri="{BB962C8B-B14F-4D97-AF65-F5344CB8AC3E}">
        <p14:creationId xmlns:p14="http://schemas.microsoft.com/office/powerpoint/2010/main" val="17505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30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anim calcmode="lin" valueType="num">
                                      <p:cBhvr>
                                        <p:cTn id="14" dur="2000" fill="hold"/>
                                        <p:tgtEl>
                                          <p:spTgt spid="14"/>
                                        </p:tgtEl>
                                        <p:attrNameLst>
                                          <p:attrName>ppt_x</p:attrName>
                                        </p:attrNameLst>
                                      </p:cBhvr>
                                      <p:tavLst>
                                        <p:tav tm="0">
                                          <p:val>
                                            <p:strVal val="#ppt_x"/>
                                          </p:val>
                                        </p:tav>
                                        <p:tav tm="100000">
                                          <p:val>
                                            <p:strVal val="#ppt_x"/>
                                          </p:val>
                                        </p:tav>
                                      </p:tavLst>
                                    </p:anim>
                                    <p:anim calcmode="lin" valueType="num">
                                      <p:cBhvr>
                                        <p:cTn id="15" dur="2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7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3000"/>
                                        <p:tgtEl>
                                          <p:spTgt spid="16"/>
                                        </p:tgtEl>
                                      </p:cBhvr>
                                    </p:animEffect>
                                    <p:anim calcmode="lin" valueType="num">
                                      <p:cBhvr>
                                        <p:cTn id="20" dur="3000" fill="hold"/>
                                        <p:tgtEl>
                                          <p:spTgt spid="16"/>
                                        </p:tgtEl>
                                        <p:attrNameLst>
                                          <p:attrName>ppt_x</p:attrName>
                                        </p:attrNameLst>
                                      </p:cBhvr>
                                      <p:tavLst>
                                        <p:tav tm="0">
                                          <p:val>
                                            <p:strVal val="#ppt_x"/>
                                          </p:val>
                                        </p:tav>
                                        <p:tav tm="100000">
                                          <p:val>
                                            <p:strVal val="#ppt_x"/>
                                          </p:val>
                                        </p:tav>
                                      </p:tavLst>
                                    </p:anim>
                                    <p:anim calcmode="lin" valueType="num">
                                      <p:cBhvr>
                                        <p:cTn id="21" dur="3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0000"/>
                            </p:stCondLst>
                            <p:childTnLst>
                              <p:par>
                                <p:cTn id="23" presetID="42" presetClass="entr" presetSubtype="0" fill="hold" grpId="0" nodeType="afterEffect">
                                  <p:stCondLst>
                                    <p:cond delay="3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ppt_x</p:attrName>
                                        </p:attrNameLst>
                                      </p:cBhvr>
                                      <p:tavLst>
                                        <p:tav tm="0">
                                          <p:val>
                                            <p:strVal val="#ppt_x"/>
                                          </p:val>
                                        </p:tav>
                                        <p:tav tm="100000">
                                          <p:val>
                                            <p:strVal val="#ppt_x"/>
                                          </p:val>
                                        </p:tav>
                                      </p:tavLst>
                                    </p:anim>
                                    <p:anim calcmode="lin" valueType="num">
                                      <p:cBhvr>
                                        <p:cTn id="27" dur="2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300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anim calcmode="lin" valueType="num">
                                      <p:cBhvr>
                                        <p:cTn id="31" dur="2000" fill="hold"/>
                                        <p:tgtEl>
                                          <p:spTgt spid="20"/>
                                        </p:tgtEl>
                                        <p:attrNameLst>
                                          <p:attrName>ppt_x</p:attrName>
                                        </p:attrNameLst>
                                      </p:cBhvr>
                                      <p:tavLst>
                                        <p:tav tm="0">
                                          <p:val>
                                            <p:strVal val="#ppt_x"/>
                                          </p:val>
                                        </p:tav>
                                        <p:tav tm="100000">
                                          <p:val>
                                            <p:strVal val="#ppt_x"/>
                                          </p:val>
                                        </p:tav>
                                      </p:tavLst>
                                    </p:anim>
                                    <p:anim calcmode="lin" valueType="num">
                                      <p:cBhvr>
                                        <p:cTn id="32" dur="2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grpId="0" nodeType="afterEffect">
                                  <p:stCondLst>
                                    <p:cond delay="300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anim calcmode="lin" valueType="num">
                                      <p:cBhvr>
                                        <p:cTn id="37" dur="2000" fill="hold"/>
                                        <p:tgtEl>
                                          <p:spTgt spid="23"/>
                                        </p:tgtEl>
                                        <p:attrNameLst>
                                          <p:attrName>ppt_x</p:attrName>
                                        </p:attrNameLst>
                                      </p:cBhvr>
                                      <p:tavLst>
                                        <p:tav tm="0">
                                          <p:val>
                                            <p:strVal val="#ppt_x"/>
                                          </p:val>
                                        </p:tav>
                                        <p:tav tm="100000">
                                          <p:val>
                                            <p:strVal val="#ppt_x"/>
                                          </p:val>
                                        </p:tav>
                                      </p:tavLst>
                                    </p:anim>
                                    <p:anim calcmode="lin" valueType="num">
                                      <p:cBhvr>
                                        <p:cTn id="38" dur="2000" fill="hold"/>
                                        <p:tgtEl>
                                          <p:spTgt spid="23"/>
                                        </p:tgtEl>
                                        <p:attrNameLst>
                                          <p:attrName>ppt_y</p:attrName>
                                        </p:attrNameLst>
                                      </p:cBhvr>
                                      <p:tavLst>
                                        <p:tav tm="0">
                                          <p:val>
                                            <p:strVal val="#ppt_y+.1"/>
                                          </p:val>
                                        </p:tav>
                                        <p:tav tm="100000">
                                          <p:val>
                                            <p:strVal val="#ppt_y"/>
                                          </p:val>
                                        </p:tav>
                                      </p:tavLst>
                                    </p:anim>
                                  </p:childTnLst>
                                </p:cTn>
                              </p:par>
                            </p:childTnLst>
                          </p:cTn>
                        </p:par>
                        <p:par>
                          <p:cTn id="39" fill="hold">
                            <p:stCondLst>
                              <p:cond delay="20000"/>
                            </p:stCondLst>
                            <p:childTnLst>
                              <p:par>
                                <p:cTn id="40" presetID="42" presetClass="entr" presetSubtype="0" fill="hold" grpId="0" nodeType="afterEffect">
                                  <p:stCondLst>
                                    <p:cond delay="300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2000"/>
                                        <p:tgtEl>
                                          <p:spTgt spid="27"/>
                                        </p:tgtEl>
                                      </p:cBhvr>
                                    </p:animEffect>
                                    <p:anim calcmode="lin" valueType="num">
                                      <p:cBhvr>
                                        <p:cTn id="43" dur="2000" fill="hold"/>
                                        <p:tgtEl>
                                          <p:spTgt spid="27"/>
                                        </p:tgtEl>
                                        <p:attrNameLst>
                                          <p:attrName>ppt_x</p:attrName>
                                        </p:attrNameLst>
                                      </p:cBhvr>
                                      <p:tavLst>
                                        <p:tav tm="0">
                                          <p:val>
                                            <p:strVal val="#ppt_x"/>
                                          </p:val>
                                        </p:tav>
                                        <p:tav tm="100000">
                                          <p:val>
                                            <p:strVal val="#ppt_x"/>
                                          </p:val>
                                        </p:tav>
                                      </p:tavLst>
                                    </p:anim>
                                    <p:anim calcmode="lin" valueType="num">
                                      <p:cBhvr>
                                        <p:cTn id="44" dur="2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6" grpId="0"/>
      <p:bldP spid="17" grpId="0"/>
      <p:bldP spid="20" grpId="0"/>
      <p:bldP spid="23"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⑦ＪＩＳの漏水等級と製品の呼び方</a:t>
            </a:r>
          </a:p>
        </p:txBody>
      </p:sp>
      <p:pic>
        <p:nvPicPr>
          <p:cNvPr id="2" name="図 1">
            <a:extLst>
              <a:ext uri="{FF2B5EF4-FFF2-40B4-BE49-F238E27FC236}">
                <a16:creationId xmlns:a16="http://schemas.microsoft.com/office/drawing/2014/main" id="{A05DB915-21BB-446B-B9FC-788ACDC9A9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218" y="810301"/>
            <a:ext cx="5026439" cy="3600400"/>
          </a:xfrm>
          <a:prstGeom prst="rect">
            <a:avLst/>
          </a:prstGeom>
        </p:spPr>
      </p:pic>
      <p:sp>
        <p:nvSpPr>
          <p:cNvPr id="7" name="テキスト ボックス 6"/>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⑦</a:t>
            </a:r>
            <a:endParaRPr lang="en-US" altLang="ja-JP" dirty="0"/>
          </a:p>
        </p:txBody>
      </p:sp>
      <p:sp>
        <p:nvSpPr>
          <p:cNvPr id="3" name="テキスト ボックス 2"/>
          <p:cNvSpPr txBox="1"/>
          <p:nvPr/>
        </p:nvSpPr>
        <p:spPr>
          <a:xfrm>
            <a:off x="1881315" y="4421487"/>
            <a:ext cx="1760418" cy="338554"/>
          </a:xfrm>
          <a:prstGeom prst="rect">
            <a:avLst/>
          </a:prstGeom>
          <a:noFill/>
        </p:spPr>
        <p:txBody>
          <a:bodyPr wrap="none" rtlCol="0">
            <a:spAutoFit/>
          </a:bodyPr>
          <a:lstStyle/>
          <a:p>
            <a:r>
              <a:rPr kumimoji="1" lang="ja-JP" altLang="en-US" sz="1600" b="1" dirty="0"/>
              <a:t>漏水量による等級</a:t>
            </a:r>
          </a:p>
        </p:txBody>
      </p:sp>
      <p:sp>
        <p:nvSpPr>
          <p:cNvPr id="5" name="正方形/長方形 4"/>
          <p:cNvSpPr/>
          <p:nvPr/>
        </p:nvSpPr>
        <p:spPr>
          <a:xfrm>
            <a:off x="5743512" y="1166689"/>
            <a:ext cx="4577635" cy="830997"/>
          </a:xfrm>
          <a:prstGeom prst="rect">
            <a:avLst/>
          </a:prstGeom>
          <a:solidFill>
            <a:srgbClr val="FFFF00"/>
          </a:solidFill>
        </p:spPr>
        <p:txBody>
          <a:bodyPr wrap="square">
            <a:spAutoFit/>
          </a:bodyPr>
          <a:lstStyle/>
          <a:p>
            <a:pPr lvl="0" indent="133350" algn="just"/>
            <a:r>
              <a:rPr kumimoji="0" lang="ja-JP" altLang="en-US" sz="1600" b="1" kern="100" dirty="0">
                <a:solidFill>
                  <a:sysClr val="windowText" lastClr="000000"/>
                </a:solidFill>
                <a:latin typeface="ＭＳ Ｐゴシック" panose="020B0600070205080204" pitchFamily="50" charset="-128"/>
                <a:cs typeface="Times New Roman" panose="02020603050405020304" pitchFamily="18" charset="0"/>
              </a:rPr>
              <a:t>比較的簡素な浸水防止用設備、土嚢よりは浸水</a:t>
            </a:r>
            <a:endParaRPr kumimoji="0" lang="en-US" altLang="ja-JP" sz="1600" b="1" kern="100" dirty="0">
              <a:solidFill>
                <a:sysClr val="windowText" lastClr="000000"/>
              </a:solidFill>
              <a:latin typeface="ＭＳ Ｐゴシック" panose="020B0600070205080204" pitchFamily="50" charset="-128"/>
              <a:cs typeface="Times New Roman" panose="02020603050405020304" pitchFamily="18" charset="0"/>
            </a:endParaRPr>
          </a:p>
          <a:p>
            <a:pPr lvl="0" indent="133350" algn="just"/>
            <a:r>
              <a:rPr kumimoji="0" lang="ja-JP" altLang="en-US" sz="1600" b="1" kern="100" dirty="0">
                <a:solidFill>
                  <a:sysClr val="windowText" lastClr="000000"/>
                </a:solidFill>
                <a:latin typeface="ＭＳ Ｐゴシック" panose="020B0600070205080204" pitchFamily="50" charset="-128"/>
                <a:cs typeface="Times New Roman" panose="02020603050405020304" pitchFamily="18" charset="0"/>
              </a:rPr>
              <a:t>防止性能は高く、多少の浸水を許容できる倉庫</a:t>
            </a:r>
            <a:endParaRPr kumimoji="0" lang="en-US" altLang="ja-JP" sz="1600" b="1" kern="100" dirty="0">
              <a:solidFill>
                <a:sysClr val="windowText" lastClr="000000"/>
              </a:solidFill>
              <a:latin typeface="ＭＳ Ｐゴシック" panose="020B0600070205080204" pitchFamily="50" charset="-128"/>
              <a:cs typeface="Times New Roman" panose="02020603050405020304" pitchFamily="18" charset="0"/>
            </a:endParaRPr>
          </a:p>
          <a:p>
            <a:pPr lvl="0" indent="133350" algn="just"/>
            <a:r>
              <a:rPr kumimoji="0" lang="ja-JP" altLang="en-US" sz="1600" b="1" kern="100" dirty="0" err="1">
                <a:solidFill>
                  <a:sysClr val="windowText" lastClr="000000"/>
                </a:solidFill>
                <a:latin typeface="ＭＳ Ｐゴシック" panose="020B0600070205080204" pitchFamily="50" charset="-128"/>
                <a:cs typeface="Times New Roman" panose="02020603050405020304" pitchFamily="18" charset="0"/>
              </a:rPr>
              <a:t>や駐</a:t>
            </a:r>
            <a:r>
              <a:rPr kumimoji="0" lang="ja-JP" altLang="en-US" sz="1600" b="1" kern="100" dirty="0">
                <a:solidFill>
                  <a:sysClr val="windowText" lastClr="000000"/>
                </a:solidFill>
                <a:latin typeface="ＭＳ Ｐゴシック" panose="020B0600070205080204" pitchFamily="50" charset="-128"/>
                <a:cs typeface="Times New Roman" panose="02020603050405020304" pitchFamily="18" charset="0"/>
              </a:rPr>
              <a:t>車場などに用いる。</a:t>
            </a:r>
            <a:endParaRPr kumimoji="0" lang="en-US" altLang="ja-JP" sz="1600" b="1" kern="100" dirty="0">
              <a:solidFill>
                <a:sysClr val="windowText" lastClr="000000"/>
              </a:solidFill>
              <a:latin typeface="ＭＳ Ｐゴシック" panose="020B0600070205080204" pitchFamily="50" charset="-128"/>
              <a:cs typeface="Times New Roman" panose="02020603050405020304" pitchFamily="18" charset="0"/>
            </a:endParaRPr>
          </a:p>
        </p:txBody>
      </p:sp>
      <p:sp>
        <p:nvSpPr>
          <p:cNvPr id="6" name="正方形/長方形 5"/>
          <p:cNvSpPr/>
          <p:nvPr/>
        </p:nvSpPr>
        <p:spPr>
          <a:xfrm>
            <a:off x="351715" y="1350360"/>
            <a:ext cx="1477086" cy="48932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5436669" y="1442104"/>
            <a:ext cx="180020" cy="28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51715" y="2346201"/>
            <a:ext cx="1477086" cy="48932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743513" y="2318113"/>
            <a:ext cx="4577636" cy="830997"/>
          </a:xfrm>
          <a:prstGeom prst="rect">
            <a:avLst/>
          </a:prstGeom>
          <a:solidFill>
            <a:srgbClr val="FFFF00"/>
          </a:solidFill>
        </p:spPr>
        <p:txBody>
          <a:bodyPr wrap="square">
            <a:spAutoFit/>
          </a:bodyPr>
          <a:lstStyle/>
          <a:p>
            <a:pPr lvl="0" indent="133350" algn="just"/>
            <a:r>
              <a:rPr kumimoji="0" lang="ja-JP" altLang="en-US" sz="1600" b="1" kern="100" dirty="0">
                <a:solidFill>
                  <a:sysClr val="windowText" lastClr="000000"/>
                </a:solidFill>
                <a:latin typeface="ＭＳ Ｐゴシック" panose="020B0600070205080204" pitchFamily="50" charset="-128"/>
                <a:cs typeface="Times New Roman" panose="02020603050405020304" pitchFamily="18" charset="0"/>
              </a:rPr>
              <a:t>最も一般的な浸水防止性能</a:t>
            </a:r>
            <a:endParaRPr kumimoji="0" lang="en-US" altLang="ja-JP" sz="1600" b="1" kern="100" dirty="0">
              <a:solidFill>
                <a:sysClr val="windowText" lastClr="000000"/>
              </a:solidFill>
              <a:latin typeface="ＭＳ Ｐゴシック" panose="020B0600070205080204" pitchFamily="50" charset="-128"/>
              <a:cs typeface="Times New Roman" panose="02020603050405020304" pitchFamily="18" charset="0"/>
            </a:endParaRPr>
          </a:p>
          <a:p>
            <a:pPr lvl="0" indent="133350" algn="just"/>
            <a:r>
              <a:rPr kumimoji="0" lang="ja-JP" altLang="en-US" sz="1600" b="1" kern="100" dirty="0">
                <a:solidFill>
                  <a:sysClr val="windowText" lastClr="000000"/>
                </a:solidFill>
                <a:latin typeface="ＭＳ Ｐゴシック" panose="020B0600070205080204" pitchFamily="50" charset="-128"/>
                <a:cs typeface="Times New Roman" panose="02020603050405020304" pitchFamily="18" charset="0"/>
              </a:rPr>
              <a:t>浸水に対して比較的重要度が高い機械室や一般</a:t>
            </a:r>
            <a:endParaRPr kumimoji="0" lang="en-US" altLang="ja-JP" sz="1600" b="1" kern="100" dirty="0">
              <a:solidFill>
                <a:sysClr val="windowText" lastClr="000000"/>
              </a:solidFill>
              <a:latin typeface="ＭＳ Ｐゴシック" panose="020B0600070205080204" pitchFamily="50" charset="-128"/>
              <a:cs typeface="Times New Roman" panose="02020603050405020304" pitchFamily="18" charset="0"/>
            </a:endParaRPr>
          </a:p>
          <a:p>
            <a:pPr lvl="0" indent="133350" algn="just"/>
            <a:r>
              <a:rPr kumimoji="0" lang="ja-JP" altLang="en-US" sz="1600" b="1" kern="100" dirty="0">
                <a:solidFill>
                  <a:sysClr val="windowText" lastClr="000000"/>
                </a:solidFill>
                <a:latin typeface="ＭＳ Ｐゴシック" panose="020B0600070205080204" pitchFamily="50" charset="-128"/>
                <a:cs typeface="Times New Roman" panose="02020603050405020304" pitchFamily="18" charset="0"/>
              </a:rPr>
              <a:t>家庭などにも用いる。</a:t>
            </a:r>
            <a:endParaRPr kumimoji="0" lang="en-US" altLang="ja-JP" sz="1600" b="1" kern="100" dirty="0">
              <a:solidFill>
                <a:sysClr val="windowText" lastClr="000000"/>
              </a:solidFill>
              <a:latin typeface="ＭＳ Ｐゴシック" panose="020B0600070205080204" pitchFamily="50" charset="-128"/>
              <a:cs typeface="Times New Roman" panose="02020603050405020304" pitchFamily="18" charset="0"/>
            </a:endParaRPr>
          </a:p>
        </p:txBody>
      </p:sp>
      <p:sp>
        <p:nvSpPr>
          <p:cNvPr id="14" name="右矢印 13"/>
          <p:cNvSpPr/>
          <p:nvPr/>
        </p:nvSpPr>
        <p:spPr>
          <a:xfrm>
            <a:off x="5439169" y="2470416"/>
            <a:ext cx="180020" cy="28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46218" y="3888107"/>
            <a:ext cx="1477086" cy="489325"/>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711801" y="794090"/>
            <a:ext cx="1013419" cy="338554"/>
          </a:xfrm>
          <a:prstGeom prst="rect">
            <a:avLst/>
          </a:prstGeom>
          <a:noFill/>
        </p:spPr>
        <p:txBody>
          <a:bodyPr wrap="none" rtlCol="0">
            <a:spAutoFit/>
          </a:bodyPr>
          <a:lstStyle/>
          <a:p>
            <a:r>
              <a:rPr lang="en-US" altLang="ja-JP" sz="1600" b="1" dirty="0"/>
              <a:t>【</a:t>
            </a:r>
            <a:r>
              <a:rPr lang="ja-JP" altLang="en-US" sz="1600" b="1" dirty="0"/>
              <a:t>用途</a:t>
            </a:r>
            <a:r>
              <a:rPr kumimoji="1" lang="ja-JP" altLang="en-US" sz="1600" b="1" dirty="0"/>
              <a:t>例</a:t>
            </a:r>
            <a:r>
              <a:rPr kumimoji="1" lang="en-US" altLang="ja-JP" sz="1600" b="1" dirty="0"/>
              <a:t>】</a:t>
            </a:r>
            <a:endParaRPr kumimoji="1" lang="ja-JP" altLang="en-US" sz="1600" b="1" dirty="0"/>
          </a:p>
        </p:txBody>
      </p:sp>
      <p:sp>
        <p:nvSpPr>
          <p:cNvPr id="10" name="正方形/長方形 9"/>
          <p:cNvSpPr/>
          <p:nvPr/>
        </p:nvSpPr>
        <p:spPr>
          <a:xfrm>
            <a:off x="5743512" y="3715034"/>
            <a:ext cx="4635516" cy="830997"/>
          </a:xfrm>
          <a:prstGeom prst="rect">
            <a:avLst/>
          </a:prstGeom>
          <a:solidFill>
            <a:srgbClr val="FFFF00"/>
          </a:solidFill>
        </p:spPr>
        <p:txBody>
          <a:bodyPr wrap="square">
            <a:spAutoFit/>
          </a:bodyPr>
          <a:lstStyle/>
          <a:p>
            <a:pPr lvl="0" indent="133350" algn="just"/>
            <a:r>
              <a:rPr kumimoji="0" lang="ja-JP" altLang="en-US" sz="1600" b="1" kern="100" dirty="0">
                <a:solidFill>
                  <a:sysClr val="windowText" lastClr="000000"/>
                </a:solidFill>
                <a:latin typeface="ＭＳ Ｐゴシック" panose="020B0600070205080204" pitchFamily="50" charset="-128"/>
                <a:cs typeface="Times New Roman" panose="02020603050405020304" pitchFamily="18" charset="0"/>
              </a:rPr>
              <a:t>最も浸水防止用性能が高い、重要度が高くできる</a:t>
            </a:r>
            <a:endParaRPr kumimoji="0" lang="en-US" altLang="ja-JP" sz="1600" b="1" kern="100" dirty="0">
              <a:solidFill>
                <a:sysClr val="windowText" lastClr="000000"/>
              </a:solidFill>
              <a:latin typeface="ＭＳ Ｐゴシック" panose="020B0600070205080204" pitchFamily="50" charset="-128"/>
              <a:cs typeface="Times New Roman" panose="02020603050405020304" pitchFamily="18" charset="0"/>
            </a:endParaRPr>
          </a:p>
          <a:p>
            <a:pPr lvl="0" indent="133350" algn="just"/>
            <a:r>
              <a:rPr kumimoji="0" lang="ja-JP" altLang="en-US" sz="1600" b="1" kern="100" dirty="0">
                <a:solidFill>
                  <a:sysClr val="windowText" lastClr="000000"/>
                </a:solidFill>
                <a:latin typeface="ＭＳ Ｐゴシック" panose="020B0600070205080204" pitchFamily="50" charset="-128"/>
                <a:cs typeface="Times New Roman" panose="02020603050405020304" pitchFamily="18" charset="0"/>
              </a:rPr>
              <a:t>限り浸水を防止したい電気室やポンプ室などの</a:t>
            </a:r>
            <a:endParaRPr kumimoji="0" lang="en-US" altLang="ja-JP" sz="1600" b="1" kern="100" dirty="0">
              <a:solidFill>
                <a:sysClr val="windowText" lastClr="000000"/>
              </a:solidFill>
              <a:latin typeface="ＭＳ Ｐゴシック" panose="020B0600070205080204" pitchFamily="50" charset="-128"/>
              <a:cs typeface="Times New Roman" panose="02020603050405020304" pitchFamily="18" charset="0"/>
            </a:endParaRPr>
          </a:p>
          <a:p>
            <a:pPr lvl="0" indent="133350" algn="just"/>
            <a:r>
              <a:rPr kumimoji="0" lang="ja-JP" altLang="en-US" sz="1600" b="1" kern="100" dirty="0">
                <a:solidFill>
                  <a:sysClr val="windowText" lastClr="000000"/>
                </a:solidFill>
                <a:latin typeface="ＭＳ Ｐゴシック" panose="020B0600070205080204" pitchFamily="50" charset="-128"/>
                <a:cs typeface="Times New Roman" panose="02020603050405020304" pitchFamily="18" charset="0"/>
              </a:rPr>
              <a:t>重要室等に用いる。</a:t>
            </a:r>
            <a:endParaRPr kumimoji="0" lang="en-US" altLang="ja-JP" sz="1600" b="1" kern="100" dirty="0">
              <a:solidFill>
                <a:sysClr val="windowText" lastClr="000000"/>
              </a:solidFill>
              <a:latin typeface="ＭＳ Ｐゴシック" panose="020B0600070205080204" pitchFamily="50" charset="-128"/>
              <a:cs typeface="Times New Roman" panose="02020603050405020304" pitchFamily="18" charset="0"/>
            </a:endParaRPr>
          </a:p>
        </p:txBody>
      </p:sp>
      <p:sp>
        <p:nvSpPr>
          <p:cNvPr id="18" name="右矢印 17"/>
          <p:cNvSpPr/>
          <p:nvPr/>
        </p:nvSpPr>
        <p:spPr>
          <a:xfrm>
            <a:off x="5436669" y="3990449"/>
            <a:ext cx="180020" cy="2801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346218" y="4770741"/>
            <a:ext cx="1013419" cy="338554"/>
          </a:xfrm>
          <a:prstGeom prst="rect">
            <a:avLst/>
          </a:prstGeom>
          <a:noFill/>
        </p:spPr>
        <p:txBody>
          <a:bodyPr wrap="none" rtlCol="0">
            <a:spAutoFit/>
          </a:bodyPr>
          <a:lstStyle/>
          <a:p>
            <a:r>
              <a:rPr lang="en-US" altLang="ja-JP" sz="1600" b="1" dirty="0"/>
              <a:t>【</a:t>
            </a:r>
            <a:r>
              <a:rPr lang="ja-JP" altLang="en-US" sz="1600" b="1" dirty="0"/>
              <a:t>表記</a:t>
            </a:r>
            <a:r>
              <a:rPr kumimoji="1" lang="ja-JP" altLang="en-US" sz="1600" b="1" dirty="0"/>
              <a:t>例</a:t>
            </a:r>
            <a:r>
              <a:rPr kumimoji="1" lang="en-US" altLang="ja-JP" sz="1600" b="1" dirty="0"/>
              <a:t>】</a:t>
            </a:r>
            <a:endParaRPr kumimoji="1" lang="ja-JP" altLang="en-US" sz="1600" b="1" dirty="0"/>
          </a:p>
        </p:txBody>
      </p:sp>
      <p:sp>
        <p:nvSpPr>
          <p:cNvPr id="13" name="テキスト ボックス 12"/>
          <p:cNvSpPr txBox="1"/>
          <p:nvPr/>
        </p:nvSpPr>
        <p:spPr>
          <a:xfrm>
            <a:off x="701953" y="5152121"/>
            <a:ext cx="6894728" cy="400110"/>
          </a:xfrm>
          <a:prstGeom prst="rect">
            <a:avLst/>
          </a:prstGeom>
          <a:noFill/>
        </p:spPr>
        <p:txBody>
          <a:bodyPr wrap="square" rtlCol="0">
            <a:spAutoFit/>
          </a:bodyPr>
          <a:lstStyle/>
          <a:p>
            <a:r>
              <a:rPr kumimoji="1" lang="ja-JP" altLang="en-US" dirty="0"/>
              <a:t>ドア型スイング式－電動－</a:t>
            </a:r>
            <a:r>
              <a:rPr kumimoji="1" lang="en-US" altLang="ja-JP" dirty="0"/>
              <a:t>Ws-3</a:t>
            </a:r>
            <a:r>
              <a:rPr kumimoji="1" lang="ja-JP" altLang="en-US" dirty="0"/>
              <a:t>－</a:t>
            </a:r>
            <a:r>
              <a:rPr kumimoji="1" lang="en-US" altLang="ja-JP" dirty="0"/>
              <a:t>3.0m</a:t>
            </a:r>
            <a:r>
              <a:rPr kumimoji="1" lang="ja-JP" altLang="en-US" dirty="0"/>
              <a:t>－非常用</a:t>
            </a:r>
          </a:p>
        </p:txBody>
      </p:sp>
      <p:sp>
        <p:nvSpPr>
          <p:cNvPr id="21" name="屈折矢印 20"/>
          <p:cNvSpPr/>
          <p:nvPr/>
        </p:nvSpPr>
        <p:spPr>
          <a:xfrm rot="5400000">
            <a:off x="1219837" y="6151721"/>
            <a:ext cx="1705548" cy="335223"/>
          </a:xfrm>
          <a:prstGeom prst="ben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101317" y="6908269"/>
            <a:ext cx="720080" cy="400110"/>
          </a:xfrm>
          <a:prstGeom prst="rect">
            <a:avLst/>
          </a:prstGeom>
          <a:noFill/>
        </p:spPr>
        <p:txBody>
          <a:bodyPr wrap="square" rtlCol="0">
            <a:spAutoFit/>
          </a:bodyPr>
          <a:lstStyle/>
          <a:p>
            <a:r>
              <a:rPr kumimoji="1" lang="ja-JP" altLang="en-US" dirty="0"/>
              <a:t>型式</a:t>
            </a:r>
          </a:p>
        </p:txBody>
      </p:sp>
      <p:sp>
        <p:nvSpPr>
          <p:cNvPr id="26" name="屈折矢印 25"/>
          <p:cNvSpPr/>
          <p:nvPr/>
        </p:nvSpPr>
        <p:spPr>
          <a:xfrm rot="5400000">
            <a:off x="5351019" y="5576309"/>
            <a:ext cx="502243" cy="282741"/>
          </a:xfrm>
          <a:prstGeom prst="ben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711800" y="5704964"/>
            <a:ext cx="3235299" cy="400110"/>
          </a:xfrm>
          <a:prstGeom prst="rect">
            <a:avLst/>
          </a:prstGeom>
          <a:noFill/>
        </p:spPr>
        <p:txBody>
          <a:bodyPr wrap="square" rtlCol="0">
            <a:spAutoFit/>
          </a:bodyPr>
          <a:lstStyle/>
          <a:p>
            <a:r>
              <a:rPr lang="ja-JP" altLang="en-US" dirty="0"/>
              <a:t>非常用の場合だけ表示する</a:t>
            </a:r>
            <a:endParaRPr kumimoji="1" lang="ja-JP" altLang="en-US" dirty="0"/>
          </a:p>
        </p:txBody>
      </p:sp>
      <p:sp>
        <p:nvSpPr>
          <p:cNvPr id="28" name="屈折矢印 27"/>
          <p:cNvSpPr/>
          <p:nvPr/>
        </p:nvSpPr>
        <p:spPr>
          <a:xfrm rot="5400000">
            <a:off x="4345257" y="5721915"/>
            <a:ext cx="851756" cy="341040"/>
          </a:xfrm>
          <a:prstGeom prst="ben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851644" y="6054475"/>
            <a:ext cx="1858687" cy="400110"/>
          </a:xfrm>
          <a:prstGeom prst="rect">
            <a:avLst/>
          </a:prstGeom>
          <a:noFill/>
        </p:spPr>
        <p:txBody>
          <a:bodyPr wrap="square" rtlCol="0">
            <a:spAutoFit/>
          </a:bodyPr>
          <a:lstStyle/>
          <a:p>
            <a:r>
              <a:rPr lang="ja-JP" altLang="en-US" dirty="0"/>
              <a:t>設定浸水高さ</a:t>
            </a:r>
            <a:endParaRPr kumimoji="1" lang="ja-JP" altLang="en-US" dirty="0"/>
          </a:p>
        </p:txBody>
      </p:sp>
      <p:sp>
        <p:nvSpPr>
          <p:cNvPr id="31" name="屈折矢印 30"/>
          <p:cNvSpPr/>
          <p:nvPr/>
        </p:nvSpPr>
        <p:spPr>
          <a:xfrm rot="5400000">
            <a:off x="3532368" y="5859727"/>
            <a:ext cx="1103320" cy="316980"/>
          </a:xfrm>
          <a:prstGeom prst="ben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176569" y="6339488"/>
            <a:ext cx="849177" cy="400110"/>
          </a:xfrm>
          <a:prstGeom prst="rect">
            <a:avLst/>
          </a:prstGeom>
          <a:noFill/>
        </p:spPr>
        <p:txBody>
          <a:bodyPr wrap="square" rtlCol="0">
            <a:spAutoFit/>
          </a:bodyPr>
          <a:lstStyle/>
          <a:p>
            <a:r>
              <a:rPr lang="ja-JP" altLang="en-US" dirty="0"/>
              <a:t>等級</a:t>
            </a:r>
            <a:endParaRPr kumimoji="1" lang="ja-JP" altLang="en-US" dirty="0"/>
          </a:p>
        </p:txBody>
      </p:sp>
      <p:sp>
        <p:nvSpPr>
          <p:cNvPr id="33" name="屈折矢印 32"/>
          <p:cNvSpPr/>
          <p:nvPr/>
        </p:nvSpPr>
        <p:spPr>
          <a:xfrm rot="5400000">
            <a:off x="2533578" y="6029431"/>
            <a:ext cx="1441710" cy="315966"/>
          </a:xfrm>
          <a:prstGeom prst="bentUp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3347480" y="6644431"/>
            <a:ext cx="1210072" cy="400110"/>
          </a:xfrm>
          <a:prstGeom prst="rect">
            <a:avLst/>
          </a:prstGeom>
          <a:noFill/>
        </p:spPr>
        <p:txBody>
          <a:bodyPr wrap="square" rtlCol="0">
            <a:spAutoFit/>
          </a:bodyPr>
          <a:lstStyle/>
          <a:p>
            <a:r>
              <a:rPr lang="ja-JP" altLang="en-US" dirty="0"/>
              <a:t>動作区分</a:t>
            </a:r>
            <a:endParaRPr kumimoji="1" lang="ja-JP" altLang="en-US" dirty="0"/>
          </a:p>
        </p:txBody>
      </p:sp>
    </p:spTree>
    <p:extLst>
      <p:ext uri="{BB962C8B-B14F-4D97-AF65-F5344CB8AC3E}">
        <p14:creationId xmlns:p14="http://schemas.microsoft.com/office/powerpoint/2010/main" val="240060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cTn>
                              </p:par>
                            </p:childTnLst>
                          </p:cTn>
                        </p:par>
                        <p:par>
                          <p:cTn id="8" fill="hold">
                            <p:stCondLst>
                              <p:cond delay="1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ppt_x</p:attrName>
                                        </p:attrNameLst>
                                      </p:cBhvr>
                                      <p:tavLst>
                                        <p:tav tm="0">
                                          <p:val>
                                            <p:strVal val="#ppt_x"/>
                                          </p:val>
                                        </p:tav>
                                        <p:tav tm="100000">
                                          <p:val>
                                            <p:strVal val="#ppt_x"/>
                                          </p:val>
                                        </p:tav>
                                      </p:tavLst>
                                    </p:anim>
                                    <p:anim calcmode="lin" valueType="num">
                                      <p:cBhvr>
                                        <p:cTn id="13" dur="3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301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3000"/>
                                        <p:tgtEl>
                                          <p:spTgt spid="8"/>
                                        </p:tgtEl>
                                      </p:cBhvr>
                                    </p:animEffect>
                                    <p:anim calcmode="lin" valueType="num">
                                      <p:cBhvr>
                                        <p:cTn id="18" dur="3000" fill="hold"/>
                                        <p:tgtEl>
                                          <p:spTgt spid="8"/>
                                        </p:tgtEl>
                                        <p:attrNameLst>
                                          <p:attrName>ppt_x</p:attrName>
                                        </p:attrNameLst>
                                      </p:cBhvr>
                                      <p:tavLst>
                                        <p:tav tm="0">
                                          <p:val>
                                            <p:strVal val="#ppt_x"/>
                                          </p:val>
                                        </p:tav>
                                        <p:tav tm="100000">
                                          <p:val>
                                            <p:strVal val="#ppt_x"/>
                                          </p:val>
                                        </p:tav>
                                      </p:tavLst>
                                    </p:anim>
                                    <p:anim calcmode="lin" valueType="num">
                                      <p:cBhvr>
                                        <p:cTn id="19" dur="3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601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0"/>
                                        <p:tgtEl>
                                          <p:spTgt spid="10"/>
                                        </p:tgtEl>
                                      </p:cBhvr>
                                    </p:animEffect>
                                    <p:anim calcmode="lin" valueType="num">
                                      <p:cBhvr>
                                        <p:cTn id="24" dur="5000" fill="hold"/>
                                        <p:tgtEl>
                                          <p:spTgt spid="10"/>
                                        </p:tgtEl>
                                        <p:attrNameLst>
                                          <p:attrName>ppt_x</p:attrName>
                                        </p:attrNameLst>
                                      </p:cBhvr>
                                      <p:tavLst>
                                        <p:tav tm="0">
                                          <p:val>
                                            <p:strVal val="#ppt_x"/>
                                          </p:val>
                                        </p:tav>
                                        <p:tav tm="100000">
                                          <p:val>
                                            <p:strVal val="#ppt_x"/>
                                          </p:val>
                                        </p:tav>
                                      </p:tavLst>
                                    </p:anim>
                                    <p:anim calcmode="lin" valueType="num">
                                      <p:cBhvr>
                                        <p:cTn id="25" dur="5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⑧漏水量のイメージ</a:t>
            </a:r>
          </a:p>
        </p:txBody>
      </p:sp>
      <p:sp>
        <p:nvSpPr>
          <p:cNvPr id="3" name="テキスト ボックス 2"/>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⑧</a:t>
            </a:r>
            <a:endParaRPr lang="en-US" altLang="ja-JP" dirty="0"/>
          </a:p>
        </p:txBody>
      </p:sp>
      <p:grpSp>
        <p:nvGrpSpPr>
          <p:cNvPr id="85" name="グループ化 84"/>
          <p:cNvGrpSpPr>
            <a:grpSpLocks noChangeAspect="1"/>
          </p:cNvGrpSpPr>
          <p:nvPr/>
        </p:nvGrpSpPr>
        <p:grpSpPr>
          <a:xfrm>
            <a:off x="805355" y="1565985"/>
            <a:ext cx="4103654" cy="3936760"/>
            <a:chOff x="756190" y="1746461"/>
            <a:chExt cx="6478224" cy="5267257"/>
          </a:xfrm>
        </p:grpSpPr>
        <p:grpSp>
          <p:nvGrpSpPr>
            <p:cNvPr id="66" name="グループ化 65"/>
            <p:cNvGrpSpPr>
              <a:grpSpLocks noChangeAspect="1"/>
            </p:cNvGrpSpPr>
            <p:nvPr/>
          </p:nvGrpSpPr>
          <p:grpSpPr>
            <a:xfrm>
              <a:off x="756190" y="2880531"/>
              <a:ext cx="6478224" cy="4133187"/>
              <a:chOff x="1511745" y="2880531"/>
              <a:chExt cx="6355235" cy="4054718"/>
            </a:xfrm>
          </p:grpSpPr>
          <p:sp>
            <p:nvSpPr>
              <p:cNvPr id="59" name="正方形/長方形 58"/>
              <p:cNvSpPr/>
              <p:nvPr/>
            </p:nvSpPr>
            <p:spPr>
              <a:xfrm>
                <a:off x="5706740" y="4005656"/>
                <a:ext cx="2160240" cy="2025225"/>
              </a:xfrm>
              <a:prstGeom prst="rect">
                <a:avLst/>
              </a:prstGeom>
              <a:solidFill>
                <a:srgbClr val="00B0F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1511745" y="4005656"/>
                <a:ext cx="2160240" cy="2025225"/>
              </a:xfrm>
              <a:prstGeom prst="rect">
                <a:avLst/>
              </a:prstGeom>
              <a:solidFill>
                <a:srgbClr val="00B0F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885" y="2880531"/>
                <a:ext cx="2762955" cy="3434328"/>
              </a:xfrm>
              <a:prstGeom prst="rect">
                <a:avLst/>
              </a:prstGeom>
            </p:spPr>
          </p:pic>
          <p:sp>
            <p:nvSpPr>
              <p:cNvPr id="65" name="フリーフォーム 64"/>
              <p:cNvSpPr/>
              <p:nvPr/>
            </p:nvSpPr>
            <p:spPr>
              <a:xfrm>
                <a:off x="2655860" y="6040540"/>
                <a:ext cx="3931037" cy="894709"/>
              </a:xfrm>
              <a:custGeom>
                <a:avLst/>
                <a:gdLst>
                  <a:gd name="connsiteX0" fmla="*/ 834703 w 3795073"/>
                  <a:gd name="connsiteY0" fmla="*/ 22860 h 548640"/>
                  <a:gd name="connsiteX1" fmla="*/ 834703 w 3795073"/>
                  <a:gd name="connsiteY1" fmla="*/ 22860 h 548640"/>
                  <a:gd name="connsiteX2" fmla="*/ 720403 w 3795073"/>
                  <a:gd name="connsiteY2" fmla="*/ 102870 h 548640"/>
                  <a:gd name="connsiteX3" fmla="*/ 651823 w 3795073"/>
                  <a:gd name="connsiteY3" fmla="*/ 125730 h 548640"/>
                  <a:gd name="connsiteX4" fmla="*/ 594673 w 3795073"/>
                  <a:gd name="connsiteY4" fmla="*/ 137160 h 548640"/>
                  <a:gd name="connsiteX5" fmla="*/ 411793 w 3795073"/>
                  <a:gd name="connsiteY5" fmla="*/ 160020 h 548640"/>
                  <a:gd name="connsiteX6" fmla="*/ 308923 w 3795073"/>
                  <a:gd name="connsiteY6" fmla="*/ 194310 h 548640"/>
                  <a:gd name="connsiteX7" fmla="*/ 274633 w 3795073"/>
                  <a:gd name="connsiteY7" fmla="*/ 205740 h 548640"/>
                  <a:gd name="connsiteX8" fmla="*/ 183193 w 3795073"/>
                  <a:gd name="connsiteY8" fmla="*/ 285750 h 548640"/>
                  <a:gd name="connsiteX9" fmla="*/ 148903 w 3795073"/>
                  <a:gd name="connsiteY9" fmla="*/ 297180 h 548640"/>
                  <a:gd name="connsiteX10" fmla="*/ 80323 w 3795073"/>
                  <a:gd name="connsiteY10" fmla="*/ 342900 h 548640"/>
                  <a:gd name="connsiteX11" fmla="*/ 46033 w 3795073"/>
                  <a:gd name="connsiteY11" fmla="*/ 365760 h 548640"/>
                  <a:gd name="connsiteX12" fmla="*/ 11743 w 3795073"/>
                  <a:gd name="connsiteY12" fmla="*/ 480060 h 548640"/>
                  <a:gd name="connsiteX13" fmla="*/ 34603 w 3795073"/>
                  <a:gd name="connsiteY13" fmla="*/ 514350 h 548640"/>
                  <a:gd name="connsiteX14" fmla="*/ 103183 w 3795073"/>
                  <a:gd name="connsiteY14" fmla="*/ 537210 h 548640"/>
                  <a:gd name="connsiteX15" fmla="*/ 228913 w 3795073"/>
                  <a:gd name="connsiteY15" fmla="*/ 525780 h 548640"/>
                  <a:gd name="connsiteX16" fmla="*/ 274633 w 3795073"/>
                  <a:gd name="connsiteY16" fmla="*/ 514350 h 548640"/>
                  <a:gd name="connsiteX17" fmla="*/ 308923 w 3795073"/>
                  <a:gd name="connsiteY17" fmla="*/ 502920 h 548640"/>
                  <a:gd name="connsiteX18" fmla="*/ 548953 w 3795073"/>
                  <a:gd name="connsiteY18" fmla="*/ 491490 h 548640"/>
                  <a:gd name="connsiteX19" fmla="*/ 663253 w 3795073"/>
                  <a:gd name="connsiteY19" fmla="*/ 457200 h 548640"/>
                  <a:gd name="connsiteX20" fmla="*/ 697543 w 3795073"/>
                  <a:gd name="connsiteY20" fmla="*/ 445770 h 548640"/>
                  <a:gd name="connsiteX21" fmla="*/ 891853 w 3795073"/>
                  <a:gd name="connsiteY21" fmla="*/ 457200 h 548640"/>
                  <a:gd name="connsiteX22" fmla="*/ 926143 w 3795073"/>
                  <a:gd name="connsiteY22" fmla="*/ 480060 h 548640"/>
                  <a:gd name="connsiteX23" fmla="*/ 1017583 w 3795073"/>
                  <a:gd name="connsiteY23" fmla="*/ 537210 h 548640"/>
                  <a:gd name="connsiteX24" fmla="*/ 1097593 w 3795073"/>
                  <a:gd name="connsiteY24" fmla="*/ 525780 h 548640"/>
                  <a:gd name="connsiteX25" fmla="*/ 1166173 w 3795073"/>
                  <a:gd name="connsiteY25" fmla="*/ 502920 h 548640"/>
                  <a:gd name="connsiteX26" fmla="*/ 1200463 w 3795073"/>
                  <a:gd name="connsiteY26" fmla="*/ 491490 h 548640"/>
                  <a:gd name="connsiteX27" fmla="*/ 1314763 w 3795073"/>
                  <a:gd name="connsiteY27" fmla="*/ 480060 h 548640"/>
                  <a:gd name="connsiteX28" fmla="*/ 1383343 w 3795073"/>
                  <a:gd name="connsiteY28" fmla="*/ 434340 h 548640"/>
                  <a:gd name="connsiteX29" fmla="*/ 1451923 w 3795073"/>
                  <a:gd name="connsiteY29" fmla="*/ 422910 h 548640"/>
                  <a:gd name="connsiteX30" fmla="*/ 1497643 w 3795073"/>
                  <a:gd name="connsiteY30" fmla="*/ 411480 h 548640"/>
                  <a:gd name="connsiteX31" fmla="*/ 1600513 w 3795073"/>
                  <a:gd name="connsiteY31" fmla="*/ 400050 h 548640"/>
                  <a:gd name="connsiteX32" fmla="*/ 1726243 w 3795073"/>
                  <a:gd name="connsiteY32" fmla="*/ 365760 h 548640"/>
                  <a:gd name="connsiteX33" fmla="*/ 1829113 w 3795073"/>
                  <a:gd name="connsiteY33" fmla="*/ 400050 h 548640"/>
                  <a:gd name="connsiteX34" fmla="*/ 1863403 w 3795073"/>
                  <a:gd name="connsiteY34" fmla="*/ 411480 h 548640"/>
                  <a:gd name="connsiteX35" fmla="*/ 1897693 w 3795073"/>
                  <a:gd name="connsiteY35" fmla="*/ 434340 h 548640"/>
                  <a:gd name="connsiteX36" fmla="*/ 2092003 w 3795073"/>
                  <a:gd name="connsiteY36" fmla="*/ 445770 h 548640"/>
                  <a:gd name="connsiteX37" fmla="*/ 2514913 w 3795073"/>
                  <a:gd name="connsiteY37" fmla="*/ 445770 h 548640"/>
                  <a:gd name="connsiteX38" fmla="*/ 2766373 w 3795073"/>
                  <a:gd name="connsiteY38" fmla="*/ 457200 h 548640"/>
                  <a:gd name="connsiteX39" fmla="*/ 2800663 w 3795073"/>
                  <a:gd name="connsiteY39" fmla="*/ 468630 h 548640"/>
                  <a:gd name="connsiteX40" fmla="*/ 2834953 w 3795073"/>
                  <a:gd name="connsiteY40" fmla="*/ 491490 h 548640"/>
                  <a:gd name="connsiteX41" fmla="*/ 2903533 w 3795073"/>
                  <a:gd name="connsiteY41" fmla="*/ 514350 h 548640"/>
                  <a:gd name="connsiteX42" fmla="*/ 3017833 w 3795073"/>
                  <a:gd name="connsiteY42" fmla="*/ 502920 h 548640"/>
                  <a:gd name="connsiteX43" fmla="*/ 3052123 w 3795073"/>
                  <a:gd name="connsiteY43" fmla="*/ 491490 h 548640"/>
                  <a:gd name="connsiteX44" fmla="*/ 3246433 w 3795073"/>
                  <a:gd name="connsiteY44" fmla="*/ 502920 h 548640"/>
                  <a:gd name="connsiteX45" fmla="*/ 3326443 w 3795073"/>
                  <a:gd name="connsiteY45" fmla="*/ 525780 h 548640"/>
                  <a:gd name="connsiteX46" fmla="*/ 3360733 w 3795073"/>
                  <a:gd name="connsiteY46" fmla="*/ 537210 h 548640"/>
                  <a:gd name="connsiteX47" fmla="*/ 3555043 w 3795073"/>
                  <a:gd name="connsiteY47" fmla="*/ 548640 h 548640"/>
                  <a:gd name="connsiteX48" fmla="*/ 3703633 w 3795073"/>
                  <a:gd name="connsiteY48" fmla="*/ 537210 h 548640"/>
                  <a:gd name="connsiteX49" fmla="*/ 3737923 w 3795073"/>
                  <a:gd name="connsiteY49" fmla="*/ 525780 h 548640"/>
                  <a:gd name="connsiteX50" fmla="*/ 3772213 w 3795073"/>
                  <a:gd name="connsiteY50" fmla="*/ 491490 h 548640"/>
                  <a:gd name="connsiteX51" fmla="*/ 3795073 w 3795073"/>
                  <a:gd name="connsiteY51" fmla="*/ 457200 h 548640"/>
                  <a:gd name="connsiteX52" fmla="*/ 3783643 w 3795073"/>
                  <a:gd name="connsiteY52" fmla="*/ 365760 h 548640"/>
                  <a:gd name="connsiteX53" fmla="*/ 3749353 w 3795073"/>
                  <a:gd name="connsiteY53" fmla="*/ 354330 h 548640"/>
                  <a:gd name="connsiteX54" fmla="*/ 3577903 w 3795073"/>
                  <a:gd name="connsiteY54" fmla="*/ 320040 h 548640"/>
                  <a:gd name="connsiteX55" fmla="*/ 3509323 w 3795073"/>
                  <a:gd name="connsiteY55" fmla="*/ 297180 h 548640"/>
                  <a:gd name="connsiteX56" fmla="*/ 3417883 w 3795073"/>
                  <a:gd name="connsiteY56" fmla="*/ 262890 h 548640"/>
                  <a:gd name="connsiteX57" fmla="*/ 3383593 w 3795073"/>
                  <a:gd name="connsiteY57" fmla="*/ 240030 h 548640"/>
                  <a:gd name="connsiteX58" fmla="*/ 3360733 w 3795073"/>
                  <a:gd name="connsiteY58" fmla="*/ 171450 h 548640"/>
                  <a:gd name="connsiteX59" fmla="*/ 3052123 w 3795073"/>
                  <a:gd name="connsiteY59" fmla="*/ 137160 h 548640"/>
                  <a:gd name="connsiteX60" fmla="*/ 3029263 w 3795073"/>
                  <a:gd name="connsiteY60" fmla="*/ 102870 h 548640"/>
                  <a:gd name="connsiteX61" fmla="*/ 3017833 w 3795073"/>
                  <a:gd name="connsiteY61" fmla="*/ 22860 h 548640"/>
                  <a:gd name="connsiteX62" fmla="*/ 2983543 w 3795073"/>
                  <a:gd name="connsiteY62" fmla="*/ 0 h 548640"/>
                  <a:gd name="connsiteX63" fmla="*/ 2412043 w 3795073"/>
                  <a:gd name="connsiteY63" fmla="*/ 22860 h 548640"/>
                  <a:gd name="connsiteX64" fmla="*/ 2354893 w 3795073"/>
                  <a:gd name="connsiteY64" fmla="*/ 34290 h 548640"/>
                  <a:gd name="connsiteX65" fmla="*/ 2206303 w 3795073"/>
                  <a:gd name="connsiteY65" fmla="*/ 45720 h 548640"/>
                  <a:gd name="connsiteX66" fmla="*/ 2114863 w 3795073"/>
                  <a:gd name="connsiteY66" fmla="*/ 57150 h 548640"/>
                  <a:gd name="connsiteX67" fmla="*/ 1566223 w 3795073"/>
                  <a:gd name="connsiteY67" fmla="*/ 45720 h 548640"/>
                  <a:gd name="connsiteX68" fmla="*/ 914713 w 3795073"/>
                  <a:gd name="connsiteY68" fmla="*/ 34290 h 548640"/>
                  <a:gd name="connsiteX69" fmla="*/ 834703 w 3795073"/>
                  <a:gd name="connsiteY69" fmla="*/ 2286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795073" h="548640">
                    <a:moveTo>
                      <a:pt x="834703" y="22860"/>
                    </a:moveTo>
                    <a:lnTo>
                      <a:pt x="834703" y="22860"/>
                    </a:lnTo>
                    <a:cubicBezTo>
                      <a:pt x="796603" y="49530"/>
                      <a:pt x="764523" y="88163"/>
                      <a:pt x="720403" y="102870"/>
                    </a:cubicBezTo>
                    <a:cubicBezTo>
                      <a:pt x="697543" y="110490"/>
                      <a:pt x="675452" y="121004"/>
                      <a:pt x="651823" y="125730"/>
                    </a:cubicBezTo>
                    <a:cubicBezTo>
                      <a:pt x="632773" y="129540"/>
                      <a:pt x="613836" y="133966"/>
                      <a:pt x="594673" y="137160"/>
                    </a:cubicBezTo>
                    <a:cubicBezTo>
                      <a:pt x="529436" y="148033"/>
                      <a:pt x="478781" y="152577"/>
                      <a:pt x="411793" y="160020"/>
                    </a:cubicBezTo>
                    <a:lnTo>
                      <a:pt x="308923" y="194310"/>
                    </a:lnTo>
                    <a:lnTo>
                      <a:pt x="274633" y="205740"/>
                    </a:lnTo>
                    <a:cubicBezTo>
                      <a:pt x="247963" y="245745"/>
                      <a:pt x="240343" y="266700"/>
                      <a:pt x="183193" y="285750"/>
                    </a:cubicBezTo>
                    <a:cubicBezTo>
                      <a:pt x="171763" y="289560"/>
                      <a:pt x="159435" y="291329"/>
                      <a:pt x="148903" y="297180"/>
                    </a:cubicBezTo>
                    <a:cubicBezTo>
                      <a:pt x="124886" y="310523"/>
                      <a:pt x="103183" y="327660"/>
                      <a:pt x="80323" y="342900"/>
                    </a:cubicBezTo>
                    <a:lnTo>
                      <a:pt x="46033" y="365760"/>
                    </a:lnTo>
                    <a:cubicBezTo>
                      <a:pt x="5358" y="426773"/>
                      <a:pt x="-14217" y="419486"/>
                      <a:pt x="11743" y="480060"/>
                    </a:cubicBezTo>
                    <a:cubicBezTo>
                      <a:pt x="17154" y="492686"/>
                      <a:pt x="22954" y="507069"/>
                      <a:pt x="34603" y="514350"/>
                    </a:cubicBezTo>
                    <a:cubicBezTo>
                      <a:pt x="55037" y="527121"/>
                      <a:pt x="103183" y="537210"/>
                      <a:pt x="103183" y="537210"/>
                    </a:cubicBezTo>
                    <a:cubicBezTo>
                      <a:pt x="145093" y="533400"/>
                      <a:pt x="187199" y="531342"/>
                      <a:pt x="228913" y="525780"/>
                    </a:cubicBezTo>
                    <a:cubicBezTo>
                      <a:pt x="244484" y="523704"/>
                      <a:pt x="259528" y="518666"/>
                      <a:pt x="274633" y="514350"/>
                    </a:cubicBezTo>
                    <a:cubicBezTo>
                      <a:pt x="286218" y="511040"/>
                      <a:pt x="296916" y="503921"/>
                      <a:pt x="308923" y="502920"/>
                    </a:cubicBezTo>
                    <a:cubicBezTo>
                      <a:pt x="388747" y="496268"/>
                      <a:pt x="468943" y="495300"/>
                      <a:pt x="548953" y="491490"/>
                    </a:cubicBezTo>
                    <a:cubicBezTo>
                      <a:pt x="618050" y="474216"/>
                      <a:pt x="579770" y="485028"/>
                      <a:pt x="663253" y="457200"/>
                    </a:cubicBezTo>
                    <a:lnTo>
                      <a:pt x="697543" y="445770"/>
                    </a:lnTo>
                    <a:cubicBezTo>
                      <a:pt x="762313" y="449580"/>
                      <a:pt x="827689" y="447575"/>
                      <a:pt x="891853" y="457200"/>
                    </a:cubicBezTo>
                    <a:cubicBezTo>
                      <a:pt x="905438" y="459238"/>
                      <a:pt x="915153" y="471818"/>
                      <a:pt x="926143" y="480060"/>
                    </a:cubicBezTo>
                    <a:cubicBezTo>
                      <a:pt x="1000688" y="535969"/>
                      <a:pt x="956205" y="516751"/>
                      <a:pt x="1017583" y="537210"/>
                    </a:cubicBezTo>
                    <a:cubicBezTo>
                      <a:pt x="1044253" y="533400"/>
                      <a:pt x="1071342" y="531838"/>
                      <a:pt x="1097593" y="525780"/>
                    </a:cubicBezTo>
                    <a:cubicBezTo>
                      <a:pt x="1121072" y="520362"/>
                      <a:pt x="1143313" y="510540"/>
                      <a:pt x="1166173" y="502920"/>
                    </a:cubicBezTo>
                    <a:cubicBezTo>
                      <a:pt x="1177603" y="499110"/>
                      <a:pt x="1188475" y="492689"/>
                      <a:pt x="1200463" y="491490"/>
                    </a:cubicBezTo>
                    <a:lnTo>
                      <a:pt x="1314763" y="480060"/>
                    </a:lnTo>
                    <a:cubicBezTo>
                      <a:pt x="1337623" y="464820"/>
                      <a:pt x="1356243" y="438857"/>
                      <a:pt x="1383343" y="434340"/>
                    </a:cubicBezTo>
                    <a:cubicBezTo>
                      <a:pt x="1406203" y="430530"/>
                      <a:pt x="1429198" y="427455"/>
                      <a:pt x="1451923" y="422910"/>
                    </a:cubicBezTo>
                    <a:cubicBezTo>
                      <a:pt x="1467327" y="419829"/>
                      <a:pt x="1482117" y="413869"/>
                      <a:pt x="1497643" y="411480"/>
                    </a:cubicBezTo>
                    <a:cubicBezTo>
                      <a:pt x="1531743" y="406234"/>
                      <a:pt x="1566223" y="403860"/>
                      <a:pt x="1600513" y="400050"/>
                    </a:cubicBezTo>
                    <a:cubicBezTo>
                      <a:pt x="1703642" y="374268"/>
                      <a:pt x="1662147" y="387125"/>
                      <a:pt x="1726243" y="365760"/>
                    </a:cubicBezTo>
                    <a:lnTo>
                      <a:pt x="1829113" y="400050"/>
                    </a:lnTo>
                    <a:cubicBezTo>
                      <a:pt x="1840543" y="403860"/>
                      <a:pt x="1853378" y="404797"/>
                      <a:pt x="1863403" y="411480"/>
                    </a:cubicBezTo>
                    <a:cubicBezTo>
                      <a:pt x="1874833" y="419100"/>
                      <a:pt x="1884108" y="432302"/>
                      <a:pt x="1897693" y="434340"/>
                    </a:cubicBezTo>
                    <a:cubicBezTo>
                      <a:pt x="1961857" y="443965"/>
                      <a:pt x="2027233" y="441960"/>
                      <a:pt x="2092003" y="445770"/>
                    </a:cubicBezTo>
                    <a:cubicBezTo>
                      <a:pt x="2252525" y="499277"/>
                      <a:pt x="2078897" y="445770"/>
                      <a:pt x="2514913" y="445770"/>
                    </a:cubicBezTo>
                    <a:cubicBezTo>
                      <a:pt x="2598820" y="445770"/>
                      <a:pt x="2682553" y="453390"/>
                      <a:pt x="2766373" y="457200"/>
                    </a:cubicBezTo>
                    <a:cubicBezTo>
                      <a:pt x="2777803" y="461010"/>
                      <a:pt x="2789887" y="463242"/>
                      <a:pt x="2800663" y="468630"/>
                    </a:cubicBezTo>
                    <a:cubicBezTo>
                      <a:pt x="2812950" y="474773"/>
                      <a:pt x="2822400" y="485911"/>
                      <a:pt x="2834953" y="491490"/>
                    </a:cubicBezTo>
                    <a:cubicBezTo>
                      <a:pt x="2856973" y="501277"/>
                      <a:pt x="2903533" y="514350"/>
                      <a:pt x="2903533" y="514350"/>
                    </a:cubicBezTo>
                    <a:cubicBezTo>
                      <a:pt x="2941633" y="510540"/>
                      <a:pt x="2979988" y="508742"/>
                      <a:pt x="3017833" y="502920"/>
                    </a:cubicBezTo>
                    <a:cubicBezTo>
                      <a:pt x="3029741" y="501088"/>
                      <a:pt x="3040075" y="491490"/>
                      <a:pt x="3052123" y="491490"/>
                    </a:cubicBezTo>
                    <a:cubicBezTo>
                      <a:pt x="3117005" y="491490"/>
                      <a:pt x="3181663" y="499110"/>
                      <a:pt x="3246433" y="502920"/>
                    </a:cubicBezTo>
                    <a:cubicBezTo>
                      <a:pt x="3328649" y="530325"/>
                      <a:pt x="3225978" y="497076"/>
                      <a:pt x="3326443" y="525780"/>
                    </a:cubicBezTo>
                    <a:cubicBezTo>
                      <a:pt x="3338028" y="529090"/>
                      <a:pt x="3348745" y="536011"/>
                      <a:pt x="3360733" y="537210"/>
                    </a:cubicBezTo>
                    <a:cubicBezTo>
                      <a:pt x="3425293" y="543666"/>
                      <a:pt x="3490273" y="544830"/>
                      <a:pt x="3555043" y="548640"/>
                    </a:cubicBezTo>
                    <a:cubicBezTo>
                      <a:pt x="3604573" y="544830"/>
                      <a:pt x="3654340" y="543372"/>
                      <a:pt x="3703633" y="537210"/>
                    </a:cubicBezTo>
                    <a:cubicBezTo>
                      <a:pt x="3715588" y="535716"/>
                      <a:pt x="3727898" y="532463"/>
                      <a:pt x="3737923" y="525780"/>
                    </a:cubicBezTo>
                    <a:cubicBezTo>
                      <a:pt x="3751373" y="516814"/>
                      <a:pt x="3761865" y="503908"/>
                      <a:pt x="3772213" y="491490"/>
                    </a:cubicBezTo>
                    <a:cubicBezTo>
                      <a:pt x="3781007" y="480937"/>
                      <a:pt x="3787453" y="468630"/>
                      <a:pt x="3795073" y="457200"/>
                    </a:cubicBezTo>
                    <a:cubicBezTo>
                      <a:pt x="3791263" y="426720"/>
                      <a:pt x="3796118" y="393830"/>
                      <a:pt x="3783643" y="365760"/>
                    </a:cubicBezTo>
                    <a:cubicBezTo>
                      <a:pt x="3778750" y="354750"/>
                      <a:pt x="3760129" y="359718"/>
                      <a:pt x="3749353" y="354330"/>
                    </a:cubicBezTo>
                    <a:cubicBezTo>
                      <a:pt x="3647905" y="303606"/>
                      <a:pt x="3825556" y="340678"/>
                      <a:pt x="3577903" y="320040"/>
                    </a:cubicBezTo>
                    <a:cubicBezTo>
                      <a:pt x="3555043" y="312420"/>
                      <a:pt x="3530876" y="307956"/>
                      <a:pt x="3509323" y="297180"/>
                    </a:cubicBezTo>
                    <a:cubicBezTo>
                      <a:pt x="3449552" y="267295"/>
                      <a:pt x="3480133" y="278453"/>
                      <a:pt x="3417883" y="262890"/>
                    </a:cubicBezTo>
                    <a:cubicBezTo>
                      <a:pt x="3406453" y="255270"/>
                      <a:pt x="3390874" y="251679"/>
                      <a:pt x="3383593" y="240030"/>
                    </a:cubicBezTo>
                    <a:cubicBezTo>
                      <a:pt x="3370822" y="219596"/>
                      <a:pt x="3383593" y="179070"/>
                      <a:pt x="3360733" y="171450"/>
                    </a:cubicBezTo>
                    <a:cubicBezTo>
                      <a:pt x="3216163" y="123260"/>
                      <a:pt x="3316222" y="149736"/>
                      <a:pt x="3052123" y="137160"/>
                    </a:cubicBezTo>
                    <a:cubicBezTo>
                      <a:pt x="3044503" y="125730"/>
                      <a:pt x="3033210" y="116028"/>
                      <a:pt x="3029263" y="102870"/>
                    </a:cubicBezTo>
                    <a:cubicBezTo>
                      <a:pt x="3021522" y="77065"/>
                      <a:pt x="3028775" y="47479"/>
                      <a:pt x="3017833" y="22860"/>
                    </a:cubicBezTo>
                    <a:cubicBezTo>
                      <a:pt x="3012254" y="10307"/>
                      <a:pt x="2994973" y="7620"/>
                      <a:pt x="2983543" y="0"/>
                    </a:cubicBezTo>
                    <a:cubicBezTo>
                      <a:pt x="2673995" y="30955"/>
                      <a:pt x="3080938" y="-6869"/>
                      <a:pt x="2412043" y="22860"/>
                    </a:cubicBezTo>
                    <a:cubicBezTo>
                      <a:pt x="2392635" y="23723"/>
                      <a:pt x="2374201" y="32145"/>
                      <a:pt x="2354893" y="34290"/>
                    </a:cubicBezTo>
                    <a:cubicBezTo>
                      <a:pt x="2305521" y="39776"/>
                      <a:pt x="2255756" y="41010"/>
                      <a:pt x="2206303" y="45720"/>
                    </a:cubicBezTo>
                    <a:cubicBezTo>
                      <a:pt x="2175724" y="48632"/>
                      <a:pt x="2145343" y="53340"/>
                      <a:pt x="2114863" y="57150"/>
                    </a:cubicBezTo>
                    <a:lnTo>
                      <a:pt x="1566223" y="45720"/>
                    </a:lnTo>
                    <a:cubicBezTo>
                      <a:pt x="1349059" y="41584"/>
                      <a:pt x="1131645" y="45137"/>
                      <a:pt x="914713" y="34290"/>
                    </a:cubicBezTo>
                    <a:cubicBezTo>
                      <a:pt x="372977" y="7203"/>
                      <a:pt x="848038" y="24765"/>
                      <a:pt x="834703" y="2286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0" name="直線コネクタ 69"/>
            <p:cNvCxnSpPr/>
            <p:nvPr/>
          </p:nvCxnSpPr>
          <p:spPr>
            <a:xfrm flipH="1" flipV="1">
              <a:off x="1701295" y="3105556"/>
              <a:ext cx="855096"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1791305" y="3015546"/>
              <a:ext cx="0" cy="30861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H="1">
              <a:off x="1701295" y="6101693"/>
              <a:ext cx="88579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V="1">
              <a:off x="3005725" y="2215456"/>
              <a:ext cx="0" cy="585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4975495" y="2205456"/>
              <a:ext cx="0" cy="5850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2958236" y="2295466"/>
              <a:ext cx="20741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3491440" y="1746461"/>
              <a:ext cx="704039" cy="400110"/>
            </a:xfrm>
            <a:prstGeom prst="rect">
              <a:avLst/>
            </a:prstGeom>
            <a:noFill/>
          </p:spPr>
          <p:txBody>
            <a:bodyPr wrap="none" rtlCol="0">
              <a:spAutoFit/>
            </a:bodyPr>
            <a:lstStyle/>
            <a:p>
              <a:r>
                <a:rPr kumimoji="1" lang="en-US" altLang="ja-JP" dirty="0">
                  <a:solidFill>
                    <a:srgbClr val="FF0000"/>
                  </a:solidFill>
                </a:rPr>
                <a:t>1000</a:t>
              </a:r>
              <a:endParaRPr kumimoji="1" lang="ja-JP" altLang="en-US" dirty="0">
                <a:solidFill>
                  <a:srgbClr val="FF0000"/>
                </a:solidFill>
              </a:endParaRPr>
            </a:p>
          </p:txBody>
        </p:sp>
        <p:sp>
          <p:nvSpPr>
            <p:cNvPr id="83" name="テキスト ボックス 82"/>
            <p:cNvSpPr txBox="1"/>
            <p:nvPr/>
          </p:nvSpPr>
          <p:spPr>
            <a:xfrm rot="16200000">
              <a:off x="1108088" y="4358563"/>
              <a:ext cx="704039" cy="400110"/>
            </a:xfrm>
            <a:prstGeom prst="rect">
              <a:avLst/>
            </a:prstGeom>
            <a:noFill/>
          </p:spPr>
          <p:txBody>
            <a:bodyPr wrap="none" rtlCol="0">
              <a:spAutoFit/>
            </a:bodyPr>
            <a:lstStyle/>
            <a:p>
              <a:r>
                <a:rPr lang="en-US" altLang="ja-JP" dirty="0">
                  <a:solidFill>
                    <a:srgbClr val="FF0000"/>
                  </a:solidFill>
                </a:rPr>
                <a:t>2</a:t>
              </a:r>
              <a:r>
                <a:rPr kumimoji="1" lang="en-US" altLang="ja-JP" dirty="0">
                  <a:solidFill>
                    <a:srgbClr val="FF0000"/>
                  </a:solidFill>
                </a:rPr>
                <a:t>000</a:t>
              </a:r>
              <a:endParaRPr kumimoji="1" lang="ja-JP" altLang="en-US" dirty="0">
                <a:solidFill>
                  <a:srgbClr val="FF0000"/>
                </a:solidFill>
              </a:endParaRPr>
            </a:p>
          </p:txBody>
        </p:sp>
        <p:sp>
          <p:nvSpPr>
            <p:cNvPr id="84" name="テキスト ボックス 83"/>
            <p:cNvSpPr txBox="1"/>
            <p:nvPr/>
          </p:nvSpPr>
          <p:spPr>
            <a:xfrm>
              <a:off x="3419460" y="3258046"/>
              <a:ext cx="1164486" cy="836829"/>
            </a:xfrm>
            <a:prstGeom prst="rect">
              <a:avLst/>
            </a:prstGeom>
            <a:noFill/>
          </p:spPr>
          <p:txBody>
            <a:bodyPr wrap="none" rtlCol="0">
              <a:spAutoFit/>
            </a:bodyPr>
            <a:lstStyle/>
            <a:p>
              <a:r>
                <a:rPr kumimoji="1" lang="en-US" altLang="ja-JP" sz="2800" b="1" dirty="0">
                  <a:solidFill>
                    <a:srgbClr val="FF0000"/>
                  </a:solidFill>
                </a:rPr>
                <a:t>2</a:t>
              </a:r>
              <a:r>
                <a:rPr kumimoji="1" lang="ja-JP" altLang="en-US" sz="2800" b="1" dirty="0">
                  <a:solidFill>
                    <a:srgbClr val="FF0000"/>
                  </a:solidFill>
                </a:rPr>
                <a:t>㎡</a:t>
              </a:r>
            </a:p>
          </p:txBody>
        </p:sp>
      </p:grpSp>
      <p:sp>
        <p:nvSpPr>
          <p:cNvPr id="86" name="テキスト ボックス 85"/>
          <p:cNvSpPr txBox="1"/>
          <p:nvPr/>
        </p:nvSpPr>
        <p:spPr>
          <a:xfrm>
            <a:off x="838272" y="5949721"/>
            <a:ext cx="4121641" cy="1138773"/>
          </a:xfrm>
          <a:prstGeom prst="rect">
            <a:avLst/>
          </a:prstGeom>
          <a:noFill/>
        </p:spPr>
        <p:txBody>
          <a:bodyPr wrap="none" rtlCol="0">
            <a:spAutoFit/>
          </a:bodyPr>
          <a:lstStyle/>
          <a:p>
            <a:r>
              <a:rPr kumimoji="1" lang="en-US" altLang="ja-JP" dirty="0"/>
              <a:t>W1000×H2000=</a:t>
            </a:r>
            <a:r>
              <a:rPr kumimoji="1" lang="ja-JP" altLang="en-US" dirty="0"/>
              <a:t>２㎡のドア型の場合</a:t>
            </a:r>
            <a:endParaRPr kumimoji="1" lang="en-US" altLang="ja-JP" dirty="0"/>
          </a:p>
          <a:p>
            <a:endParaRPr lang="en-US" altLang="ja-JP" dirty="0"/>
          </a:p>
          <a:p>
            <a:pPr algn="ctr"/>
            <a:r>
              <a:rPr lang="ja-JP" altLang="en-US" sz="2800" dirty="0"/>
              <a:t>漏水量のイメージ</a:t>
            </a:r>
            <a:endParaRPr kumimoji="1" lang="ja-JP" altLang="en-US" sz="2800" dirty="0"/>
          </a:p>
        </p:txBody>
      </p:sp>
      <p:sp>
        <p:nvSpPr>
          <p:cNvPr id="87" name="テキスト ボックス 86"/>
          <p:cNvSpPr txBox="1"/>
          <p:nvPr/>
        </p:nvSpPr>
        <p:spPr>
          <a:xfrm>
            <a:off x="4118235" y="718018"/>
            <a:ext cx="3930884" cy="461665"/>
          </a:xfrm>
          <a:prstGeom prst="rect">
            <a:avLst/>
          </a:prstGeom>
          <a:noFill/>
        </p:spPr>
        <p:txBody>
          <a:bodyPr wrap="none" rtlCol="0">
            <a:spAutoFit/>
          </a:bodyPr>
          <a:lstStyle/>
          <a:p>
            <a:r>
              <a:rPr kumimoji="1" lang="en-US" altLang="ja-JP" sz="2400" dirty="0"/>
              <a:t>【1</a:t>
            </a:r>
            <a:r>
              <a:rPr kumimoji="1" lang="ja-JP" altLang="en-US" sz="2400" dirty="0"/>
              <a:t>時間当たりの許容漏水量</a:t>
            </a:r>
            <a:r>
              <a:rPr lang="en-US" altLang="ja-JP" sz="2400" dirty="0"/>
              <a:t>】</a:t>
            </a:r>
            <a:endParaRPr kumimoji="1" lang="ja-JP" altLang="en-US" sz="2400" dirty="0"/>
          </a:p>
        </p:txBody>
      </p:sp>
      <p:sp>
        <p:nvSpPr>
          <p:cNvPr id="88" name="テキスト ボックス 87"/>
          <p:cNvSpPr txBox="1"/>
          <p:nvPr/>
        </p:nvSpPr>
        <p:spPr>
          <a:xfrm>
            <a:off x="5087012" y="1179683"/>
            <a:ext cx="4575291" cy="2000548"/>
          </a:xfrm>
          <a:prstGeom prst="rect">
            <a:avLst/>
          </a:prstGeom>
          <a:noFill/>
        </p:spPr>
        <p:txBody>
          <a:bodyPr wrap="none" rtlCol="0">
            <a:spAutoFit/>
          </a:bodyPr>
          <a:lstStyle/>
          <a:p>
            <a:r>
              <a:rPr kumimoji="1" lang="en-US" altLang="ja-JP" sz="2400" b="1" dirty="0"/>
              <a:t>Ws-1</a:t>
            </a:r>
            <a:r>
              <a:rPr kumimoji="1" lang="ja-JP" altLang="en-US" dirty="0"/>
              <a:t>：</a:t>
            </a:r>
            <a:r>
              <a:rPr kumimoji="1" lang="en-US" altLang="ja-JP" dirty="0"/>
              <a:t>0.1</a:t>
            </a:r>
            <a:r>
              <a:rPr lang="ja-JP" altLang="en-US" dirty="0"/>
              <a:t>～</a:t>
            </a:r>
            <a:r>
              <a:rPr kumimoji="1" lang="en-US" altLang="ja-JP" dirty="0"/>
              <a:t>0.4</a:t>
            </a:r>
            <a:r>
              <a:rPr kumimoji="1" lang="ja-JP" altLang="en-US" dirty="0"/>
              <a:t>㎥⇒</a:t>
            </a:r>
            <a:r>
              <a:rPr kumimoji="1" lang="en-US" altLang="ja-JP" dirty="0"/>
              <a:t>100</a:t>
            </a:r>
            <a:r>
              <a:rPr kumimoji="1" lang="ja-JP" altLang="en-US" dirty="0"/>
              <a:t>～</a:t>
            </a:r>
            <a:r>
              <a:rPr kumimoji="1" lang="en-US" altLang="ja-JP" dirty="0"/>
              <a:t>400</a:t>
            </a:r>
            <a:r>
              <a:rPr kumimoji="1" lang="ja-JP" altLang="en-US" dirty="0"/>
              <a:t>リットル</a:t>
            </a:r>
            <a:endParaRPr kumimoji="1" lang="en-US" altLang="ja-JP" dirty="0"/>
          </a:p>
          <a:p>
            <a:pPr algn="ctr"/>
            <a:r>
              <a:rPr lang="ja-JP" altLang="en-US" dirty="0"/>
              <a:t>これは・・・</a:t>
            </a:r>
            <a:endParaRPr lang="en-US" altLang="ja-JP" dirty="0"/>
          </a:p>
          <a:p>
            <a:pPr algn="ctr"/>
            <a:endParaRPr kumimoji="1" lang="en-US" altLang="ja-JP" dirty="0"/>
          </a:p>
          <a:p>
            <a:pPr algn="ctr"/>
            <a:r>
              <a:rPr lang="ja-JP" altLang="en-US" dirty="0"/>
              <a:t>から</a:t>
            </a:r>
            <a:endParaRPr lang="en-US" altLang="ja-JP" dirty="0"/>
          </a:p>
          <a:p>
            <a:pPr algn="ctr"/>
            <a:endParaRPr kumimoji="1" lang="en-US" altLang="ja-JP" dirty="0"/>
          </a:p>
          <a:p>
            <a:r>
              <a:rPr lang="ja-JP" altLang="en-US" dirty="0"/>
              <a:t>　　　ドラム缶半分　　～　ドラム缶</a:t>
            </a:r>
            <a:r>
              <a:rPr lang="en-US" altLang="ja-JP" dirty="0"/>
              <a:t>2</a:t>
            </a:r>
            <a:r>
              <a:rPr lang="ja-JP" altLang="en-US" dirty="0"/>
              <a:t>本分　</a:t>
            </a:r>
            <a:endParaRPr kumimoji="1" lang="ja-JP" altLang="en-US" dirty="0"/>
          </a:p>
        </p:txBody>
      </p:sp>
      <p:pic>
        <p:nvPicPr>
          <p:cNvPr id="91" name="図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8052" y="1809753"/>
            <a:ext cx="990110" cy="990110"/>
          </a:xfrm>
          <a:prstGeom prst="rect">
            <a:avLst/>
          </a:prstGeom>
        </p:spPr>
      </p:pic>
      <p:pic>
        <p:nvPicPr>
          <p:cNvPr id="92" name="図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5110" y="1808012"/>
            <a:ext cx="990110" cy="990110"/>
          </a:xfrm>
          <a:prstGeom prst="rect">
            <a:avLst/>
          </a:prstGeom>
        </p:spPr>
      </p:pic>
      <p:grpSp>
        <p:nvGrpSpPr>
          <p:cNvPr id="95" name="グループ化 94"/>
          <p:cNvGrpSpPr/>
          <p:nvPr/>
        </p:nvGrpSpPr>
        <p:grpSpPr>
          <a:xfrm>
            <a:off x="5847507" y="1837998"/>
            <a:ext cx="1013867" cy="1013867"/>
            <a:chOff x="6180182" y="2214548"/>
            <a:chExt cx="1013867" cy="1013867"/>
          </a:xfrm>
        </p:grpSpPr>
        <p:pic>
          <p:nvPicPr>
            <p:cNvPr id="90" name="図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182" y="2214548"/>
              <a:ext cx="1013867" cy="1013867"/>
            </a:xfrm>
            <a:prstGeom prst="rect">
              <a:avLst/>
            </a:prstGeom>
          </p:spPr>
        </p:pic>
        <p:sp>
          <p:nvSpPr>
            <p:cNvPr id="94" name="フローチャート: 論理積ゲート 93"/>
            <p:cNvSpPr/>
            <p:nvPr/>
          </p:nvSpPr>
          <p:spPr>
            <a:xfrm rot="5400000">
              <a:off x="6375971" y="2220394"/>
              <a:ext cx="596754" cy="585065"/>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 name="テキスト ボックス 97"/>
          <p:cNvSpPr txBox="1"/>
          <p:nvPr/>
        </p:nvSpPr>
        <p:spPr>
          <a:xfrm>
            <a:off x="5251780" y="3502197"/>
            <a:ext cx="4394152" cy="2000548"/>
          </a:xfrm>
          <a:prstGeom prst="rect">
            <a:avLst/>
          </a:prstGeom>
          <a:noFill/>
        </p:spPr>
        <p:txBody>
          <a:bodyPr wrap="none" rtlCol="0">
            <a:spAutoFit/>
          </a:bodyPr>
          <a:lstStyle/>
          <a:p>
            <a:r>
              <a:rPr kumimoji="1" lang="en-US" altLang="ja-JP" sz="2400" b="1" dirty="0"/>
              <a:t>Ws-3</a:t>
            </a:r>
            <a:r>
              <a:rPr kumimoji="1" lang="ja-JP" altLang="en-US" dirty="0"/>
              <a:t>：</a:t>
            </a:r>
            <a:r>
              <a:rPr kumimoji="1" lang="en-US" altLang="ja-JP" dirty="0"/>
              <a:t>0.02</a:t>
            </a:r>
            <a:r>
              <a:rPr lang="ja-JP" altLang="en-US" dirty="0"/>
              <a:t>～</a:t>
            </a:r>
            <a:r>
              <a:rPr kumimoji="1" lang="en-US" altLang="ja-JP" dirty="0"/>
              <a:t>0.04</a:t>
            </a:r>
            <a:r>
              <a:rPr kumimoji="1" lang="ja-JP" altLang="en-US" dirty="0"/>
              <a:t>㎥⇒</a:t>
            </a:r>
            <a:r>
              <a:rPr lang="en-US" altLang="ja-JP" dirty="0"/>
              <a:t>2</a:t>
            </a:r>
            <a:r>
              <a:rPr kumimoji="1" lang="en-US" altLang="ja-JP" dirty="0"/>
              <a:t>0</a:t>
            </a:r>
            <a:r>
              <a:rPr kumimoji="1" lang="ja-JP" altLang="en-US" dirty="0"/>
              <a:t>～</a:t>
            </a:r>
            <a:r>
              <a:rPr kumimoji="1" lang="en-US" altLang="ja-JP" dirty="0"/>
              <a:t>40</a:t>
            </a:r>
            <a:r>
              <a:rPr kumimoji="1" lang="ja-JP" altLang="en-US" dirty="0"/>
              <a:t>リットル</a:t>
            </a:r>
            <a:endParaRPr kumimoji="1" lang="en-US" altLang="ja-JP" dirty="0"/>
          </a:p>
          <a:p>
            <a:pPr algn="ctr"/>
            <a:r>
              <a:rPr lang="ja-JP" altLang="en-US" dirty="0"/>
              <a:t>これは・・・</a:t>
            </a:r>
            <a:endParaRPr lang="en-US" altLang="ja-JP" dirty="0"/>
          </a:p>
          <a:p>
            <a:endParaRPr lang="en-US" altLang="ja-JP" dirty="0"/>
          </a:p>
          <a:p>
            <a:r>
              <a:rPr lang="ja-JP" altLang="en-US" dirty="0"/>
              <a:t>　　　　　　　　　　　　　　　</a:t>
            </a:r>
            <a:endParaRPr lang="en-US" altLang="ja-JP" dirty="0"/>
          </a:p>
          <a:p>
            <a:r>
              <a:rPr lang="ja-JP" altLang="en-US" dirty="0"/>
              <a:t>ペットボトル</a:t>
            </a:r>
            <a:r>
              <a:rPr lang="en-US" altLang="ja-JP" b="1" dirty="0">
                <a:solidFill>
                  <a:srgbClr val="FF0000"/>
                </a:solidFill>
              </a:rPr>
              <a:t>10</a:t>
            </a:r>
            <a:r>
              <a:rPr lang="ja-JP" altLang="en-US" b="1" dirty="0">
                <a:solidFill>
                  <a:srgbClr val="FF0000"/>
                </a:solidFill>
              </a:rPr>
              <a:t>本</a:t>
            </a:r>
            <a:r>
              <a:rPr lang="ja-JP" altLang="en-US" dirty="0"/>
              <a:t>　～　ペットボトル</a:t>
            </a:r>
            <a:r>
              <a:rPr lang="en-US" altLang="ja-JP" b="1" dirty="0">
                <a:solidFill>
                  <a:srgbClr val="FF0000"/>
                </a:solidFill>
              </a:rPr>
              <a:t>20</a:t>
            </a:r>
            <a:r>
              <a:rPr lang="ja-JP" altLang="en-US" b="1" dirty="0">
                <a:solidFill>
                  <a:srgbClr val="FF0000"/>
                </a:solidFill>
              </a:rPr>
              <a:t>本</a:t>
            </a:r>
            <a:endParaRPr lang="en-US" altLang="ja-JP" b="1" dirty="0">
              <a:solidFill>
                <a:srgbClr val="FF0000"/>
              </a:solidFill>
            </a:endParaRPr>
          </a:p>
          <a:p>
            <a:pPr algn="ctr"/>
            <a:endParaRPr kumimoji="1" lang="en-US" altLang="ja-JP" dirty="0"/>
          </a:p>
        </p:txBody>
      </p:sp>
      <p:sp>
        <p:nvSpPr>
          <p:cNvPr id="101" name="テキスト ボックス 100"/>
          <p:cNvSpPr txBox="1"/>
          <p:nvPr/>
        </p:nvSpPr>
        <p:spPr>
          <a:xfrm>
            <a:off x="5241300" y="5434468"/>
            <a:ext cx="4123245" cy="1692771"/>
          </a:xfrm>
          <a:prstGeom prst="rect">
            <a:avLst/>
          </a:prstGeom>
          <a:noFill/>
        </p:spPr>
        <p:txBody>
          <a:bodyPr wrap="none" rtlCol="0">
            <a:spAutoFit/>
          </a:bodyPr>
          <a:lstStyle/>
          <a:p>
            <a:r>
              <a:rPr kumimoji="1" lang="en-US" altLang="ja-JP" sz="2400" b="1" dirty="0"/>
              <a:t>Ws-6</a:t>
            </a:r>
            <a:r>
              <a:rPr kumimoji="1" lang="ja-JP" altLang="en-US" dirty="0"/>
              <a:t>：</a:t>
            </a:r>
            <a:r>
              <a:rPr kumimoji="1" lang="en-US" altLang="ja-JP" dirty="0"/>
              <a:t>0.002</a:t>
            </a:r>
            <a:r>
              <a:rPr kumimoji="1" lang="ja-JP" altLang="en-US" dirty="0"/>
              <a:t>㎥以下⇒</a:t>
            </a:r>
            <a:r>
              <a:rPr lang="en-US" altLang="ja-JP" dirty="0"/>
              <a:t>2</a:t>
            </a:r>
            <a:r>
              <a:rPr kumimoji="1" lang="ja-JP" altLang="en-US" dirty="0"/>
              <a:t>リットル以下</a:t>
            </a:r>
            <a:endParaRPr kumimoji="1" lang="en-US" altLang="ja-JP" dirty="0"/>
          </a:p>
          <a:p>
            <a:pPr algn="ctr"/>
            <a:r>
              <a:rPr lang="ja-JP" altLang="en-US" dirty="0"/>
              <a:t>これは・・・</a:t>
            </a:r>
            <a:endParaRPr lang="en-US" altLang="ja-JP" dirty="0"/>
          </a:p>
          <a:p>
            <a:pPr algn="ctr"/>
            <a:endParaRPr lang="en-US" altLang="ja-JP" dirty="0"/>
          </a:p>
          <a:p>
            <a:r>
              <a:rPr lang="ja-JP" altLang="en-US" dirty="0"/>
              <a:t>　　　　　　　　　　　牛乳パック</a:t>
            </a:r>
            <a:r>
              <a:rPr lang="en-US" altLang="ja-JP" b="1" dirty="0">
                <a:solidFill>
                  <a:srgbClr val="FF0000"/>
                </a:solidFill>
              </a:rPr>
              <a:t>2</a:t>
            </a:r>
            <a:r>
              <a:rPr lang="ja-JP" altLang="en-US" b="1" dirty="0">
                <a:solidFill>
                  <a:srgbClr val="FF0000"/>
                </a:solidFill>
              </a:rPr>
              <a:t>本以下</a:t>
            </a:r>
            <a:endParaRPr lang="en-US" altLang="ja-JP" b="1" dirty="0">
              <a:solidFill>
                <a:srgbClr val="FF0000"/>
              </a:solidFill>
            </a:endParaRPr>
          </a:p>
          <a:p>
            <a:pPr algn="ctr"/>
            <a:endParaRPr kumimoji="1" lang="en-US" altLang="ja-JP" dirty="0"/>
          </a:p>
        </p:txBody>
      </p:sp>
      <p:pic>
        <p:nvPicPr>
          <p:cNvPr id="117" name="図 116"/>
          <p:cNvPicPr>
            <a:picLocks noChangeAspect="1"/>
          </p:cNvPicPr>
          <p:nvPr/>
        </p:nvPicPr>
        <p:blipFill rotWithShape="1">
          <a:blip r:embed="rId6" cstate="print">
            <a:extLst>
              <a:ext uri="{28A0092B-C50C-407E-A947-70E740481C1C}">
                <a14:useLocalDpi xmlns:a14="http://schemas.microsoft.com/office/drawing/2010/main" val="0"/>
              </a:ext>
            </a:extLst>
          </a:blip>
          <a:srcRect l="28345" t="6688" r="29328" b="6688"/>
          <a:stretch/>
        </p:blipFill>
        <p:spPr>
          <a:xfrm>
            <a:off x="6284799" y="6130431"/>
            <a:ext cx="392800" cy="803869"/>
          </a:xfrm>
          <a:prstGeom prst="rect">
            <a:avLst/>
          </a:prstGeom>
        </p:spPr>
      </p:pic>
      <p:pic>
        <p:nvPicPr>
          <p:cNvPr id="118" name="図 117"/>
          <p:cNvPicPr>
            <a:picLocks noChangeAspect="1"/>
          </p:cNvPicPr>
          <p:nvPr/>
        </p:nvPicPr>
        <p:blipFill rotWithShape="1">
          <a:blip r:embed="rId6" cstate="print">
            <a:extLst>
              <a:ext uri="{28A0092B-C50C-407E-A947-70E740481C1C}">
                <a14:useLocalDpi xmlns:a14="http://schemas.microsoft.com/office/drawing/2010/main" val="0"/>
              </a:ext>
            </a:extLst>
          </a:blip>
          <a:srcRect l="28345" t="6688" r="29328" b="6688"/>
          <a:stretch/>
        </p:blipFill>
        <p:spPr>
          <a:xfrm>
            <a:off x="6678341" y="6130431"/>
            <a:ext cx="392800" cy="803869"/>
          </a:xfrm>
          <a:prstGeom prst="rect">
            <a:avLst/>
          </a:prstGeom>
        </p:spPr>
      </p:pic>
      <p:pic>
        <p:nvPicPr>
          <p:cNvPr id="119" name="図 118"/>
          <p:cNvPicPr>
            <a:picLocks noChangeAspect="1"/>
          </p:cNvPicPr>
          <p:nvPr/>
        </p:nvPicPr>
        <p:blipFill rotWithShape="1">
          <a:blip r:embed="rId7" cstate="print">
            <a:extLst>
              <a:ext uri="{28A0092B-C50C-407E-A947-70E740481C1C}">
                <a14:useLocalDpi xmlns:a14="http://schemas.microsoft.com/office/drawing/2010/main" val="0"/>
              </a:ext>
            </a:extLst>
          </a:blip>
          <a:srcRect l="27950" t="-1974" r="29525"/>
          <a:stretch/>
        </p:blipFill>
        <p:spPr>
          <a:xfrm>
            <a:off x="6002972" y="4149225"/>
            <a:ext cx="281827" cy="675826"/>
          </a:xfrm>
          <a:prstGeom prst="rect">
            <a:avLst/>
          </a:prstGeom>
        </p:spPr>
      </p:pic>
      <p:pic>
        <p:nvPicPr>
          <p:cNvPr id="120" name="図 119"/>
          <p:cNvPicPr>
            <a:picLocks noChangeAspect="1"/>
          </p:cNvPicPr>
          <p:nvPr/>
        </p:nvPicPr>
        <p:blipFill rotWithShape="1">
          <a:blip r:embed="rId7" cstate="print">
            <a:extLst>
              <a:ext uri="{28A0092B-C50C-407E-A947-70E740481C1C}">
                <a14:useLocalDpi xmlns:a14="http://schemas.microsoft.com/office/drawing/2010/main" val="0"/>
              </a:ext>
            </a:extLst>
          </a:blip>
          <a:srcRect l="27950" t="-1974" r="29525"/>
          <a:stretch/>
        </p:blipFill>
        <p:spPr>
          <a:xfrm>
            <a:off x="6310482" y="4149225"/>
            <a:ext cx="281827" cy="675826"/>
          </a:xfrm>
          <a:prstGeom prst="rect">
            <a:avLst/>
          </a:prstGeom>
        </p:spPr>
      </p:pic>
      <p:pic>
        <p:nvPicPr>
          <p:cNvPr id="121" name="図 120"/>
          <p:cNvPicPr>
            <a:picLocks noChangeAspect="1"/>
          </p:cNvPicPr>
          <p:nvPr/>
        </p:nvPicPr>
        <p:blipFill rotWithShape="1">
          <a:blip r:embed="rId7" cstate="print">
            <a:extLst>
              <a:ext uri="{28A0092B-C50C-407E-A947-70E740481C1C}">
                <a14:useLocalDpi xmlns:a14="http://schemas.microsoft.com/office/drawing/2010/main" val="0"/>
              </a:ext>
            </a:extLst>
          </a:blip>
          <a:srcRect l="27950" t="-1974" r="29525"/>
          <a:stretch/>
        </p:blipFill>
        <p:spPr>
          <a:xfrm>
            <a:off x="7993782" y="4160833"/>
            <a:ext cx="281827" cy="675826"/>
          </a:xfrm>
          <a:prstGeom prst="rect">
            <a:avLst/>
          </a:prstGeom>
        </p:spPr>
      </p:pic>
      <p:pic>
        <p:nvPicPr>
          <p:cNvPr id="122" name="図 121"/>
          <p:cNvPicPr>
            <a:picLocks noChangeAspect="1"/>
          </p:cNvPicPr>
          <p:nvPr/>
        </p:nvPicPr>
        <p:blipFill rotWithShape="1">
          <a:blip r:embed="rId7" cstate="print">
            <a:extLst>
              <a:ext uri="{28A0092B-C50C-407E-A947-70E740481C1C}">
                <a14:useLocalDpi xmlns:a14="http://schemas.microsoft.com/office/drawing/2010/main" val="0"/>
              </a:ext>
            </a:extLst>
          </a:blip>
          <a:srcRect l="27950" t="-1974" r="29525"/>
          <a:stretch/>
        </p:blipFill>
        <p:spPr>
          <a:xfrm>
            <a:off x="8301292" y="4160833"/>
            <a:ext cx="281827" cy="675826"/>
          </a:xfrm>
          <a:prstGeom prst="rect">
            <a:avLst/>
          </a:prstGeom>
        </p:spPr>
      </p:pic>
      <p:pic>
        <p:nvPicPr>
          <p:cNvPr id="123" name="図 122"/>
          <p:cNvPicPr>
            <a:picLocks noChangeAspect="1"/>
          </p:cNvPicPr>
          <p:nvPr/>
        </p:nvPicPr>
        <p:blipFill rotWithShape="1">
          <a:blip r:embed="rId7" cstate="print">
            <a:extLst>
              <a:ext uri="{28A0092B-C50C-407E-A947-70E740481C1C}">
                <a14:useLocalDpi xmlns:a14="http://schemas.microsoft.com/office/drawing/2010/main" val="0"/>
              </a:ext>
            </a:extLst>
          </a:blip>
          <a:srcRect l="27950" t="-1974" r="29525"/>
          <a:stretch/>
        </p:blipFill>
        <p:spPr>
          <a:xfrm>
            <a:off x="8606001" y="4149225"/>
            <a:ext cx="281827" cy="675826"/>
          </a:xfrm>
          <a:prstGeom prst="rect">
            <a:avLst/>
          </a:prstGeom>
        </p:spPr>
      </p:pic>
      <p:pic>
        <p:nvPicPr>
          <p:cNvPr id="124" name="図 123"/>
          <p:cNvPicPr>
            <a:picLocks noChangeAspect="1"/>
          </p:cNvPicPr>
          <p:nvPr/>
        </p:nvPicPr>
        <p:blipFill rotWithShape="1">
          <a:blip r:embed="rId7" cstate="print">
            <a:extLst>
              <a:ext uri="{28A0092B-C50C-407E-A947-70E740481C1C}">
                <a14:useLocalDpi xmlns:a14="http://schemas.microsoft.com/office/drawing/2010/main" val="0"/>
              </a:ext>
            </a:extLst>
          </a:blip>
          <a:srcRect l="27950" t="-1974" r="29525"/>
          <a:stretch/>
        </p:blipFill>
        <p:spPr>
          <a:xfrm>
            <a:off x="8913511" y="4149225"/>
            <a:ext cx="281827" cy="675826"/>
          </a:xfrm>
          <a:prstGeom prst="rect">
            <a:avLst/>
          </a:prstGeom>
        </p:spPr>
      </p:pic>
    </p:spTree>
    <p:extLst>
      <p:ext uri="{BB962C8B-B14F-4D97-AF65-F5344CB8AC3E}">
        <p14:creationId xmlns:p14="http://schemas.microsoft.com/office/powerpoint/2010/main" val="18747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300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2000"/>
                                        <p:tgtEl>
                                          <p:spTgt spid="98"/>
                                        </p:tgtEl>
                                      </p:cBhvr>
                                    </p:animEffect>
                                    <p:anim calcmode="lin" valueType="num">
                                      <p:cBhvr>
                                        <p:cTn id="14" dur="2000" fill="hold"/>
                                        <p:tgtEl>
                                          <p:spTgt spid="98"/>
                                        </p:tgtEl>
                                        <p:attrNameLst>
                                          <p:attrName>ppt_x</p:attrName>
                                        </p:attrNameLst>
                                      </p:cBhvr>
                                      <p:tavLst>
                                        <p:tav tm="0">
                                          <p:val>
                                            <p:strVal val="#ppt_x"/>
                                          </p:val>
                                        </p:tav>
                                        <p:tav tm="100000">
                                          <p:val>
                                            <p:strVal val="#ppt_x"/>
                                          </p:val>
                                        </p:tav>
                                      </p:tavLst>
                                    </p:anim>
                                    <p:anim calcmode="lin" valueType="num">
                                      <p:cBhvr>
                                        <p:cTn id="15" dur="2000" fill="hold"/>
                                        <p:tgtEl>
                                          <p:spTgt spid="98"/>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presetSubtype="0" fill="hold" grpId="0" nodeType="afterEffect">
                                  <p:stCondLst>
                                    <p:cond delay="300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2000"/>
                                        <p:tgtEl>
                                          <p:spTgt spid="101"/>
                                        </p:tgtEl>
                                      </p:cBhvr>
                                    </p:animEffect>
                                    <p:anim calcmode="lin" valueType="num">
                                      <p:cBhvr>
                                        <p:cTn id="20" dur="2000" fill="hold"/>
                                        <p:tgtEl>
                                          <p:spTgt spid="101"/>
                                        </p:tgtEl>
                                        <p:attrNameLst>
                                          <p:attrName>ppt_x</p:attrName>
                                        </p:attrNameLst>
                                      </p:cBhvr>
                                      <p:tavLst>
                                        <p:tav tm="0">
                                          <p:val>
                                            <p:strVal val="#ppt_x"/>
                                          </p:val>
                                        </p:tav>
                                        <p:tav tm="100000">
                                          <p:val>
                                            <p:strVal val="#ppt_x"/>
                                          </p:val>
                                        </p:tav>
                                      </p:tavLst>
                                    </p:anim>
                                    <p:anim calcmode="lin" valueType="num">
                                      <p:cBhvr>
                                        <p:cTn id="21" dur="2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8"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⑨浸水防止性能試験</a:t>
            </a:r>
          </a:p>
        </p:txBody>
      </p:sp>
      <p:sp>
        <p:nvSpPr>
          <p:cNvPr id="15" name="テキスト ボックス 14"/>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⑨</a:t>
            </a:r>
            <a:endParaRPr lang="en-US" altLang="ja-JP" dirty="0"/>
          </a:p>
        </p:txBody>
      </p:sp>
      <p:pic>
        <p:nvPicPr>
          <p:cNvPr id="17" name="図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1498" y="1010060"/>
            <a:ext cx="2278859" cy="1708827"/>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41498" y="5147274"/>
            <a:ext cx="2280991" cy="1714941"/>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9703" y="3251202"/>
            <a:ext cx="2291799" cy="1595142"/>
          </a:xfrm>
          <a:prstGeom prst="rect">
            <a:avLst/>
          </a:prstGeom>
        </p:spPr>
      </p:pic>
      <p:pic>
        <p:nvPicPr>
          <p:cNvPr id="18" name="図 1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5526720" y="1744582"/>
            <a:ext cx="2353211" cy="4288322"/>
          </a:xfrm>
          <a:prstGeom prst="rect">
            <a:avLst/>
          </a:prstGeom>
          <a:noFill/>
          <a:ln>
            <a:noFill/>
          </a:ln>
        </p:spPr>
      </p:pic>
      <p:pic>
        <p:nvPicPr>
          <p:cNvPr id="1026" name="図 10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6293" y="2718887"/>
            <a:ext cx="4587875" cy="402907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121675" y="6433180"/>
            <a:ext cx="2467094" cy="400110"/>
          </a:xfrm>
          <a:prstGeom prst="rect">
            <a:avLst/>
          </a:prstGeom>
          <a:noFill/>
        </p:spPr>
        <p:txBody>
          <a:bodyPr wrap="square" rtlCol="0">
            <a:spAutoFit/>
          </a:bodyPr>
          <a:lstStyle/>
          <a:p>
            <a:r>
              <a:rPr kumimoji="1" lang="ja-JP" altLang="en-US" b="1" dirty="0"/>
              <a:t>ドア型試験装置の例</a:t>
            </a:r>
          </a:p>
        </p:txBody>
      </p:sp>
      <p:sp>
        <p:nvSpPr>
          <p:cNvPr id="22" name="テキスト ボックス 21"/>
          <p:cNvSpPr txBox="1"/>
          <p:nvPr/>
        </p:nvSpPr>
        <p:spPr>
          <a:xfrm>
            <a:off x="8199443" y="2719479"/>
            <a:ext cx="2152059" cy="338554"/>
          </a:xfrm>
          <a:prstGeom prst="rect">
            <a:avLst/>
          </a:prstGeom>
          <a:noFill/>
        </p:spPr>
        <p:txBody>
          <a:bodyPr wrap="square" rtlCol="0">
            <a:spAutoFit/>
          </a:bodyPr>
          <a:lstStyle/>
          <a:p>
            <a:pPr algn="ctr"/>
            <a:r>
              <a:rPr lang="ja-JP" altLang="en-US" sz="1600" b="1" dirty="0"/>
              <a:t>圧力計</a:t>
            </a:r>
            <a:endParaRPr kumimoji="1" lang="ja-JP" altLang="en-US" sz="1600" b="1" dirty="0"/>
          </a:p>
        </p:txBody>
      </p:sp>
      <p:sp>
        <p:nvSpPr>
          <p:cNvPr id="23" name="テキスト ボックス 22"/>
          <p:cNvSpPr txBox="1"/>
          <p:nvPr/>
        </p:nvSpPr>
        <p:spPr>
          <a:xfrm>
            <a:off x="8199443" y="4857500"/>
            <a:ext cx="2152059" cy="338554"/>
          </a:xfrm>
          <a:prstGeom prst="rect">
            <a:avLst/>
          </a:prstGeom>
          <a:noFill/>
        </p:spPr>
        <p:txBody>
          <a:bodyPr wrap="square" rtlCol="0">
            <a:spAutoFit/>
          </a:bodyPr>
          <a:lstStyle/>
          <a:p>
            <a:pPr algn="ctr"/>
            <a:r>
              <a:rPr lang="ja-JP" altLang="en-US" sz="1600" b="1" dirty="0"/>
              <a:t>給・排水</a:t>
            </a:r>
            <a:endParaRPr kumimoji="1" lang="ja-JP" altLang="en-US" sz="1600" b="1" dirty="0"/>
          </a:p>
        </p:txBody>
      </p:sp>
      <p:sp>
        <p:nvSpPr>
          <p:cNvPr id="24" name="テキスト ボックス 23"/>
          <p:cNvSpPr txBox="1"/>
          <p:nvPr/>
        </p:nvSpPr>
        <p:spPr>
          <a:xfrm>
            <a:off x="7994292" y="6912946"/>
            <a:ext cx="2152059" cy="338554"/>
          </a:xfrm>
          <a:prstGeom prst="rect">
            <a:avLst/>
          </a:prstGeom>
          <a:noFill/>
        </p:spPr>
        <p:txBody>
          <a:bodyPr wrap="square" rtlCol="0">
            <a:spAutoFit/>
          </a:bodyPr>
          <a:lstStyle/>
          <a:p>
            <a:pPr algn="ctr"/>
            <a:r>
              <a:rPr lang="ja-JP" altLang="en-US" sz="1600" b="1" dirty="0"/>
              <a:t>集水口</a:t>
            </a:r>
            <a:endParaRPr kumimoji="1" lang="ja-JP" altLang="en-US" sz="1600" b="1" dirty="0"/>
          </a:p>
        </p:txBody>
      </p:sp>
      <p:sp>
        <p:nvSpPr>
          <p:cNvPr id="2" name="正方形/長方形 1">
            <a:extLst>
              <a:ext uri="{FF2B5EF4-FFF2-40B4-BE49-F238E27FC236}">
                <a16:creationId xmlns:a16="http://schemas.microsoft.com/office/drawing/2014/main" id="{EF39DDEA-F09E-4D27-A6A5-784921E3F0E0}"/>
              </a:ext>
            </a:extLst>
          </p:cNvPr>
          <p:cNvSpPr/>
          <p:nvPr/>
        </p:nvSpPr>
        <p:spPr>
          <a:xfrm>
            <a:off x="378182" y="874702"/>
            <a:ext cx="3618367" cy="151077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水槽に水を注入</a:t>
            </a:r>
            <a:endParaRPr kumimoji="1" lang="en-US" altLang="ja-JP" sz="2400" b="1" dirty="0">
              <a:solidFill>
                <a:srgbClr val="FF0000"/>
              </a:solidFill>
            </a:endParaRPr>
          </a:p>
          <a:p>
            <a:pPr algn="ctr"/>
            <a:r>
              <a:rPr lang="ja-JP" altLang="en-US" sz="2400" b="1" dirty="0">
                <a:solidFill>
                  <a:srgbClr val="FF0000"/>
                </a:solidFill>
              </a:rPr>
              <a:t>漏水量を測定</a:t>
            </a:r>
            <a:endParaRPr lang="en-US" altLang="ja-JP" sz="2400" b="1" dirty="0">
              <a:solidFill>
                <a:srgbClr val="FF0000"/>
              </a:solidFill>
            </a:endParaRPr>
          </a:p>
          <a:p>
            <a:pPr algn="ctr"/>
            <a:r>
              <a:rPr kumimoji="1" lang="en-US" altLang="ja-JP" sz="2400" b="1" dirty="0">
                <a:solidFill>
                  <a:srgbClr val="FF0000"/>
                </a:solidFill>
              </a:rPr>
              <a:t>1</a:t>
            </a:r>
            <a:r>
              <a:rPr kumimoji="1" lang="ja-JP" altLang="en-US" sz="2400" b="1" dirty="0">
                <a:solidFill>
                  <a:srgbClr val="FF0000"/>
                </a:solidFill>
              </a:rPr>
              <a:t>時間</a:t>
            </a:r>
            <a:r>
              <a:rPr kumimoji="1" lang="en-US" altLang="ja-JP" sz="2400" b="1" dirty="0">
                <a:solidFill>
                  <a:srgbClr val="FF0000"/>
                </a:solidFill>
              </a:rPr>
              <a:t>1</a:t>
            </a:r>
            <a:r>
              <a:rPr kumimoji="1" lang="ja-JP" altLang="en-US" sz="2400" b="1" dirty="0">
                <a:solidFill>
                  <a:srgbClr val="FF0000"/>
                </a:solidFill>
              </a:rPr>
              <a:t>㎡換算</a:t>
            </a:r>
          </a:p>
        </p:txBody>
      </p:sp>
    </p:spTree>
    <p:extLst>
      <p:ext uri="{BB962C8B-B14F-4D97-AF65-F5344CB8AC3E}">
        <p14:creationId xmlns:p14="http://schemas.microsoft.com/office/powerpoint/2010/main" val="89391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⑩ＪＩＳ解説について</a:t>
            </a:r>
          </a:p>
        </p:txBody>
      </p:sp>
      <p:sp>
        <p:nvSpPr>
          <p:cNvPr id="2" name="テキスト ボックス 1"/>
          <p:cNvSpPr txBox="1"/>
          <p:nvPr/>
        </p:nvSpPr>
        <p:spPr>
          <a:xfrm>
            <a:off x="351714" y="1025453"/>
            <a:ext cx="3280065" cy="400110"/>
          </a:xfrm>
          <a:prstGeom prst="rect">
            <a:avLst/>
          </a:prstGeom>
          <a:solidFill>
            <a:srgbClr val="FFFF00"/>
          </a:solidFill>
        </p:spPr>
        <p:txBody>
          <a:bodyPr wrap="none" rtlCol="0">
            <a:spAutoFit/>
          </a:bodyPr>
          <a:lstStyle/>
          <a:p>
            <a:r>
              <a:rPr lang="ja-JP" altLang="en-US" dirty="0"/>
              <a:t>泥水、動水、流下物について</a:t>
            </a:r>
            <a:endParaRPr kumimoji="1" lang="ja-JP" altLang="en-US" dirty="0"/>
          </a:p>
        </p:txBody>
      </p:sp>
      <p:sp>
        <p:nvSpPr>
          <p:cNvPr id="3" name="テキスト ボックス 2"/>
          <p:cNvSpPr txBox="1"/>
          <p:nvPr/>
        </p:nvSpPr>
        <p:spPr>
          <a:xfrm flipH="1">
            <a:off x="351714" y="1499413"/>
            <a:ext cx="8505231" cy="338554"/>
          </a:xfrm>
          <a:prstGeom prst="rect">
            <a:avLst/>
          </a:prstGeom>
          <a:noFill/>
        </p:spPr>
        <p:txBody>
          <a:bodyPr wrap="square" rtlCol="0">
            <a:spAutoFit/>
          </a:bodyPr>
          <a:lstStyle/>
          <a:p>
            <a:r>
              <a:rPr lang="ja-JP" altLang="en-US" sz="1600" b="1" dirty="0"/>
              <a:t>ＪＩＳでは規定していない。</a:t>
            </a:r>
            <a:endParaRPr kumimoji="1" lang="ja-JP" altLang="en-US" sz="1600" b="1" dirty="0"/>
          </a:p>
        </p:txBody>
      </p:sp>
      <p:sp>
        <p:nvSpPr>
          <p:cNvPr id="7" name="テキスト ボックス 6"/>
          <p:cNvSpPr txBox="1"/>
          <p:nvPr/>
        </p:nvSpPr>
        <p:spPr>
          <a:xfrm>
            <a:off x="351714" y="1979360"/>
            <a:ext cx="1657826" cy="400110"/>
          </a:xfrm>
          <a:prstGeom prst="rect">
            <a:avLst/>
          </a:prstGeom>
          <a:solidFill>
            <a:srgbClr val="FFFF00"/>
          </a:solidFill>
        </p:spPr>
        <p:txBody>
          <a:bodyPr wrap="none" rtlCol="0">
            <a:spAutoFit/>
          </a:bodyPr>
          <a:lstStyle/>
          <a:p>
            <a:r>
              <a:rPr lang="ja-JP" altLang="en-US" dirty="0"/>
              <a:t>津波について</a:t>
            </a:r>
            <a:endParaRPr kumimoji="1" lang="ja-JP" altLang="en-US" dirty="0"/>
          </a:p>
        </p:txBody>
      </p:sp>
      <p:sp>
        <p:nvSpPr>
          <p:cNvPr id="8" name="テキスト ボックス 7"/>
          <p:cNvSpPr txBox="1"/>
          <p:nvPr/>
        </p:nvSpPr>
        <p:spPr>
          <a:xfrm flipH="1">
            <a:off x="351713" y="2453320"/>
            <a:ext cx="10080551" cy="338554"/>
          </a:xfrm>
          <a:prstGeom prst="rect">
            <a:avLst/>
          </a:prstGeom>
          <a:noFill/>
        </p:spPr>
        <p:txBody>
          <a:bodyPr wrap="square" rtlCol="0">
            <a:spAutoFit/>
          </a:bodyPr>
          <a:lstStyle/>
          <a:p>
            <a:r>
              <a:rPr lang="ja-JP" altLang="en-US" sz="1600" b="1" dirty="0"/>
              <a:t>ＪＩＳでは規定していない。注記に「この部材の使用目的に、津波に起因する浸水の防止は想定していない」の記載。</a:t>
            </a:r>
            <a:endParaRPr kumimoji="1" lang="ja-JP" altLang="en-US" sz="1600" b="1" dirty="0"/>
          </a:p>
        </p:txBody>
      </p:sp>
      <p:sp>
        <p:nvSpPr>
          <p:cNvPr id="9" name="テキスト ボックス 8"/>
          <p:cNvSpPr txBox="1"/>
          <p:nvPr/>
        </p:nvSpPr>
        <p:spPr>
          <a:xfrm>
            <a:off x="351713" y="2931340"/>
            <a:ext cx="3623108" cy="400110"/>
          </a:xfrm>
          <a:prstGeom prst="rect">
            <a:avLst/>
          </a:prstGeom>
          <a:solidFill>
            <a:srgbClr val="FFFF00"/>
          </a:solidFill>
        </p:spPr>
        <p:txBody>
          <a:bodyPr wrap="none" rtlCol="0">
            <a:spAutoFit/>
          </a:bodyPr>
          <a:lstStyle/>
          <a:p>
            <a:r>
              <a:rPr lang="ja-JP" altLang="en-US" dirty="0"/>
              <a:t>脱着型、開口部設置型について</a:t>
            </a:r>
            <a:endParaRPr kumimoji="1" lang="ja-JP" altLang="en-US" dirty="0"/>
          </a:p>
        </p:txBody>
      </p:sp>
      <p:sp>
        <p:nvSpPr>
          <p:cNvPr id="10" name="テキスト ボックス 9"/>
          <p:cNvSpPr txBox="1"/>
          <p:nvPr/>
        </p:nvSpPr>
        <p:spPr>
          <a:xfrm flipH="1">
            <a:off x="351713" y="3405300"/>
            <a:ext cx="8505231" cy="338554"/>
          </a:xfrm>
          <a:prstGeom prst="rect">
            <a:avLst/>
          </a:prstGeom>
          <a:noFill/>
        </p:spPr>
        <p:txBody>
          <a:bodyPr wrap="square" rtlCol="0">
            <a:spAutoFit/>
          </a:bodyPr>
          <a:lstStyle/>
          <a:p>
            <a:r>
              <a:rPr lang="ja-JP" altLang="en-US" sz="1600" b="1" dirty="0"/>
              <a:t>ＪＩＳでは規定していないが、同様の性能試験が可能であるため同じように評価は可能。</a:t>
            </a:r>
            <a:endParaRPr kumimoji="1" lang="ja-JP" altLang="en-US" sz="1600" b="1" dirty="0"/>
          </a:p>
        </p:txBody>
      </p:sp>
      <p:sp>
        <p:nvSpPr>
          <p:cNvPr id="11" name="テキスト ボックス 10"/>
          <p:cNvSpPr txBox="1"/>
          <p:nvPr/>
        </p:nvSpPr>
        <p:spPr>
          <a:xfrm>
            <a:off x="346546" y="3936268"/>
            <a:ext cx="2582758" cy="400110"/>
          </a:xfrm>
          <a:prstGeom prst="rect">
            <a:avLst/>
          </a:prstGeom>
          <a:solidFill>
            <a:srgbClr val="FFFF00"/>
          </a:solidFill>
        </p:spPr>
        <p:txBody>
          <a:bodyPr wrap="none" rtlCol="0">
            <a:spAutoFit/>
          </a:bodyPr>
          <a:lstStyle/>
          <a:p>
            <a:r>
              <a:rPr lang="ja-JP" altLang="en-US" dirty="0"/>
              <a:t>ドア型の設置について</a:t>
            </a:r>
            <a:endParaRPr kumimoji="1" lang="ja-JP" altLang="en-US" dirty="0"/>
          </a:p>
        </p:txBody>
      </p:sp>
      <p:sp>
        <p:nvSpPr>
          <p:cNvPr id="12" name="テキスト ボックス 11"/>
          <p:cNvSpPr txBox="1"/>
          <p:nvPr/>
        </p:nvSpPr>
        <p:spPr>
          <a:xfrm flipH="1">
            <a:off x="346546" y="4410228"/>
            <a:ext cx="8505231" cy="584775"/>
          </a:xfrm>
          <a:prstGeom prst="rect">
            <a:avLst/>
          </a:prstGeom>
          <a:noFill/>
        </p:spPr>
        <p:txBody>
          <a:bodyPr wrap="square" rtlCol="0">
            <a:spAutoFit/>
          </a:bodyPr>
          <a:lstStyle/>
          <a:p>
            <a:r>
              <a:rPr lang="ja-JP" altLang="en-US" sz="1600" b="1" dirty="0"/>
              <a:t>ＪＩＳでは内のり幅</a:t>
            </a:r>
            <a:r>
              <a:rPr lang="en-US" altLang="ja-JP" sz="1600" b="1" dirty="0"/>
              <a:t>1000</a:t>
            </a:r>
            <a:r>
              <a:rPr lang="ja-JP" altLang="en-US" sz="1600" b="1" dirty="0"/>
              <a:t>ｍｍ</a:t>
            </a:r>
            <a:r>
              <a:rPr lang="en-US" altLang="ja-JP" sz="1600" b="1" dirty="0"/>
              <a:t>×</a:t>
            </a:r>
            <a:r>
              <a:rPr lang="ja-JP" altLang="en-US" sz="1600" b="1" dirty="0"/>
              <a:t>内のり高</a:t>
            </a:r>
            <a:r>
              <a:rPr lang="en-US" altLang="ja-JP" sz="1600" b="1" dirty="0"/>
              <a:t>2000</a:t>
            </a:r>
            <a:r>
              <a:rPr lang="ja-JP" altLang="en-US" sz="1600" b="1" dirty="0"/>
              <a:t>ｍｍ未満について規定。</a:t>
            </a:r>
            <a:endParaRPr lang="en-US" altLang="ja-JP" sz="1600" b="1" dirty="0"/>
          </a:p>
          <a:p>
            <a:r>
              <a:rPr kumimoji="1" lang="ja-JP" altLang="en-US" sz="1600" b="1" dirty="0"/>
              <a:t>それを超える大型については、受け渡し当事者間の協議による。</a:t>
            </a:r>
          </a:p>
        </p:txBody>
      </p:sp>
      <p:sp>
        <p:nvSpPr>
          <p:cNvPr id="13" name="テキスト ボックス 12"/>
          <p:cNvSpPr txBox="1"/>
          <p:nvPr/>
        </p:nvSpPr>
        <p:spPr>
          <a:xfrm>
            <a:off x="346546" y="5218367"/>
            <a:ext cx="1914307" cy="400110"/>
          </a:xfrm>
          <a:prstGeom prst="rect">
            <a:avLst/>
          </a:prstGeom>
          <a:solidFill>
            <a:srgbClr val="FFFF00"/>
          </a:solidFill>
        </p:spPr>
        <p:txBody>
          <a:bodyPr wrap="none" rtlCol="0">
            <a:spAutoFit/>
          </a:bodyPr>
          <a:lstStyle/>
          <a:p>
            <a:r>
              <a:rPr lang="ja-JP" altLang="en-US" dirty="0"/>
              <a:t>止水材について</a:t>
            </a:r>
            <a:endParaRPr kumimoji="1" lang="ja-JP" altLang="en-US" dirty="0"/>
          </a:p>
        </p:txBody>
      </p:sp>
      <p:sp>
        <p:nvSpPr>
          <p:cNvPr id="14" name="テキスト ボックス 13"/>
          <p:cNvSpPr txBox="1"/>
          <p:nvPr/>
        </p:nvSpPr>
        <p:spPr>
          <a:xfrm flipH="1">
            <a:off x="346546" y="5692327"/>
            <a:ext cx="8505231" cy="338554"/>
          </a:xfrm>
          <a:prstGeom prst="rect">
            <a:avLst/>
          </a:prstGeom>
          <a:noFill/>
        </p:spPr>
        <p:txBody>
          <a:bodyPr wrap="square" rtlCol="0">
            <a:spAutoFit/>
          </a:bodyPr>
          <a:lstStyle/>
          <a:p>
            <a:r>
              <a:rPr lang="ja-JP" altLang="en-US" sz="1600" b="1" dirty="0"/>
              <a:t>ＪＩＳでは、ゴムに限定せず記載。</a:t>
            </a:r>
            <a:endParaRPr kumimoji="1" lang="ja-JP" altLang="en-US" sz="1600" b="1" dirty="0"/>
          </a:p>
        </p:txBody>
      </p:sp>
      <p:sp>
        <p:nvSpPr>
          <p:cNvPr id="15" name="テキスト ボックス 14"/>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⑩</a:t>
            </a:r>
            <a:endParaRPr lang="en-US" altLang="ja-JP" dirty="0"/>
          </a:p>
        </p:txBody>
      </p:sp>
      <p:sp>
        <p:nvSpPr>
          <p:cNvPr id="4" name="正方形/長方形 3">
            <a:extLst>
              <a:ext uri="{FF2B5EF4-FFF2-40B4-BE49-F238E27FC236}">
                <a16:creationId xmlns:a16="http://schemas.microsoft.com/office/drawing/2014/main" id="{3AFB483A-94B6-4050-A02E-B359C26C4273}"/>
              </a:ext>
            </a:extLst>
          </p:cNvPr>
          <p:cNvSpPr/>
          <p:nvPr/>
        </p:nvSpPr>
        <p:spPr>
          <a:xfrm>
            <a:off x="5886760" y="5692327"/>
            <a:ext cx="3240359" cy="765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解説に記載した事項</a:t>
            </a:r>
          </a:p>
        </p:txBody>
      </p:sp>
      <p:sp>
        <p:nvSpPr>
          <p:cNvPr id="5" name="正方形/長方形 4">
            <a:extLst>
              <a:ext uri="{FF2B5EF4-FFF2-40B4-BE49-F238E27FC236}">
                <a16:creationId xmlns:a16="http://schemas.microsoft.com/office/drawing/2014/main" id="{B5497895-6160-45C9-97F4-264AC31E3B3F}"/>
              </a:ext>
            </a:extLst>
          </p:cNvPr>
          <p:cNvSpPr/>
          <p:nvPr/>
        </p:nvSpPr>
        <p:spPr>
          <a:xfrm>
            <a:off x="395611" y="7049884"/>
            <a:ext cx="914400" cy="400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次へ</a:t>
            </a:r>
            <a:endParaRPr kumimoji="1" lang="ja-JP" altLang="en-US" dirty="0"/>
          </a:p>
        </p:txBody>
      </p:sp>
    </p:spTree>
    <p:extLst>
      <p:ext uri="{BB962C8B-B14F-4D97-AF65-F5344CB8AC3E}">
        <p14:creationId xmlns:p14="http://schemas.microsoft.com/office/powerpoint/2010/main" val="204753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4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6000"/>
                            </p:stCondLst>
                            <p:childTnLst>
                              <p:par>
                                <p:cTn id="11" presetID="2" presetClass="entr" presetSubtype="4" fill="hold" grpId="0" nodeType="afterEffect">
                                  <p:stCondLst>
                                    <p:cond delay="300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４．</a:t>
            </a:r>
            <a:r>
              <a:rPr lang="en-US" altLang="ja-JP" dirty="0"/>
              <a:t>JIS</a:t>
            </a:r>
            <a:r>
              <a:rPr lang="ja-JP" altLang="en-US" dirty="0"/>
              <a:t>の運用について</a:t>
            </a:r>
          </a:p>
        </p:txBody>
      </p:sp>
      <p:sp>
        <p:nvSpPr>
          <p:cNvPr id="30" name="テキスト ボックス 29"/>
          <p:cNvSpPr txBox="1"/>
          <p:nvPr/>
        </p:nvSpPr>
        <p:spPr>
          <a:xfrm>
            <a:off x="8583119" y="358775"/>
            <a:ext cx="1984161" cy="27146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　</a:t>
            </a:r>
            <a:r>
              <a:rPr lang="en-US" altLang="ja-JP" dirty="0"/>
              <a:t>operation</a:t>
            </a:r>
            <a:r>
              <a:rPr lang="ja-JP" altLang="en-US" dirty="0"/>
              <a:t>　　</a:t>
            </a:r>
            <a:endParaRPr lang="en-US" altLang="ja-JP" dirty="0"/>
          </a:p>
        </p:txBody>
      </p:sp>
      <p:sp>
        <p:nvSpPr>
          <p:cNvPr id="15" name="コンテンツ プレースホルダ 6">
            <a:extLst>
              <a:ext uri="{FF2B5EF4-FFF2-40B4-BE49-F238E27FC236}">
                <a16:creationId xmlns:a16="http://schemas.microsoft.com/office/drawing/2014/main" id="{026178B5-3815-4E3C-8BDA-C458ED76850F}"/>
              </a:ext>
            </a:extLst>
          </p:cNvPr>
          <p:cNvSpPr>
            <a:spLocks noGrp="1"/>
          </p:cNvSpPr>
          <p:nvPr/>
        </p:nvSpPr>
        <p:spPr>
          <a:xfrm>
            <a:off x="306302" y="945315"/>
            <a:ext cx="9855933" cy="5760641"/>
          </a:xfrm>
          <a:prstGeom prst="rect">
            <a:avLst/>
          </a:prstGeom>
          <a:ln>
            <a:noFill/>
            <a:prstDash val="dash"/>
          </a:ln>
        </p:spPr>
        <p:txBody>
          <a:bodyPr vert="horz" lIns="55844" tIns="27922" rIns="55844" bIns="27922" rtlCol="0">
            <a:normAutofit/>
          </a:bodyPr>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133350" algn="just">
              <a:spcBef>
                <a:spcPts val="0"/>
              </a:spcBef>
              <a:buNone/>
            </a:pPr>
            <a:r>
              <a:rPr kumimoji="0" lang="ja-JP" altLang="en-US" sz="2000" b="1" u="sng" kern="0" dirty="0">
                <a:solidFill>
                  <a:schemeClr val="accent1">
                    <a:lumMod val="75000"/>
                  </a:schemeClr>
                </a:solidFill>
                <a:latin typeface="+mn-ea"/>
                <a:ea typeface="+mn-ea"/>
              </a:rPr>
              <a:t>１</a:t>
            </a:r>
            <a:r>
              <a:rPr kumimoji="0" lang="en-US" altLang="ja-JP" sz="2000" b="1" u="sng" kern="0" dirty="0">
                <a:solidFill>
                  <a:schemeClr val="accent1">
                    <a:lumMod val="75000"/>
                  </a:schemeClr>
                </a:solidFill>
                <a:latin typeface="+mn-ea"/>
                <a:ea typeface="+mn-ea"/>
              </a:rPr>
              <a:t>.</a:t>
            </a:r>
            <a:r>
              <a:rPr kumimoji="0" lang="ja-JP" altLang="en-US" sz="2000" b="1" u="sng" kern="0" dirty="0">
                <a:solidFill>
                  <a:schemeClr val="accent1">
                    <a:lumMod val="75000"/>
                  </a:schemeClr>
                </a:solidFill>
                <a:latin typeface="+mn-ea"/>
                <a:ea typeface="+mn-ea"/>
              </a:rPr>
              <a:t>ＪＩＳ製品としての評価 </a:t>
            </a:r>
            <a:endParaRPr kumimoji="0" lang="en-US" altLang="ja-JP" sz="2000" b="1" u="sng" kern="0" dirty="0">
              <a:solidFill>
                <a:schemeClr val="accent1">
                  <a:lumMod val="75000"/>
                </a:schemeClr>
              </a:solidFill>
              <a:latin typeface="+mn-ea"/>
              <a:ea typeface="+mn-ea"/>
            </a:endParaRPr>
          </a:p>
          <a:p>
            <a:pPr marL="0" lvl="0" indent="133350" algn="just">
              <a:spcBef>
                <a:spcPts val="0"/>
              </a:spcBef>
              <a:buNone/>
            </a:pPr>
            <a:r>
              <a:rPr kumimoji="0" lang="ja-JP" altLang="en-US" sz="1600" kern="0" dirty="0">
                <a:solidFill>
                  <a:srgbClr val="000000"/>
                </a:solidFill>
                <a:latin typeface="+mn-ea"/>
                <a:ea typeface="+mn-ea"/>
              </a:rPr>
              <a:t>　 各社各様の試験方法を行っているため、浸水防止性能比較ができないことからＪＩＳ化した経緯があります。</a:t>
            </a:r>
            <a:endParaRPr kumimoji="0" lang="en-US" altLang="ja-JP" sz="1600" kern="0" dirty="0">
              <a:solidFill>
                <a:srgbClr val="000000"/>
              </a:solidFill>
              <a:latin typeface="+mn-ea"/>
              <a:ea typeface="+mn-ea"/>
            </a:endParaRPr>
          </a:p>
          <a:p>
            <a:pPr marL="0" lvl="0" indent="133350" algn="just">
              <a:spcBef>
                <a:spcPts val="0"/>
              </a:spcBef>
              <a:buNone/>
            </a:pPr>
            <a:r>
              <a:rPr kumimoji="0" lang="ja-JP" altLang="en-US" sz="1600" kern="0" dirty="0">
                <a:solidFill>
                  <a:srgbClr val="000000"/>
                </a:solidFill>
                <a:latin typeface="+mn-ea"/>
                <a:ea typeface="+mn-ea"/>
              </a:rPr>
              <a:t>　</a:t>
            </a:r>
            <a:r>
              <a:rPr kumimoji="0" lang="ja-JP" altLang="en-US" sz="1600" kern="0" dirty="0">
                <a:solidFill>
                  <a:sysClr val="windowText" lastClr="000000"/>
                </a:solidFill>
                <a:latin typeface="+mn-ea"/>
                <a:ea typeface="+mn-ea"/>
              </a:rPr>
              <a:t> </a:t>
            </a:r>
            <a:r>
              <a:rPr kumimoji="0" lang="ja-JP" altLang="en-US" sz="1600" kern="0" dirty="0">
                <a:solidFill>
                  <a:srgbClr val="000000"/>
                </a:solidFill>
                <a:latin typeface="+mn-ea"/>
                <a:ea typeface="+mn-ea"/>
              </a:rPr>
              <a:t>今回、ＪＩＳ規格した試験方法及び漏水等級で、自社製品評価を実施してください。</a:t>
            </a:r>
            <a:r>
              <a:rPr kumimoji="0" lang="ja-JP" altLang="en-US" sz="1600" kern="0" dirty="0">
                <a:solidFill>
                  <a:sysClr val="windowText" lastClr="000000"/>
                </a:solidFill>
                <a:latin typeface="+mn-ea"/>
                <a:ea typeface="+mn-ea"/>
              </a:rPr>
              <a:t> </a:t>
            </a:r>
            <a:r>
              <a:rPr kumimoji="0" lang="ja-JP" altLang="en-US" sz="1600" kern="0" dirty="0">
                <a:solidFill>
                  <a:srgbClr val="000000"/>
                </a:solidFill>
                <a:latin typeface="+mn-ea"/>
                <a:ea typeface="+mn-ea"/>
              </a:rPr>
              <a:t>また、公的評価が必要</a:t>
            </a:r>
            <a:endParaRPr kumimoji="0" lang="en-US" altLang="ja-JP" sz="1600" kern="0" dirty="0">
              <a:solidFill>
                <a:srgbClr val="000000"/>
              </a:solidFill>
              <a:latin typeface="+mn-ea"/>
              <a:ea typeface="+mn-ea"/>
            </a:endParaRPr>
          </a:p>
          <a:p>
            <a:pPr marL="0" lvl="0" indent="133350" algn="just">
              <a:spcBef>
                <a:spcPts val="0"/>
              </a:spcBef>
              <a:buNone/>
            </a:pPr>
            <a:r>
              <a:rPr kumimoji="0" lang="ja-JP" altLang="en-US" sz="1600" kern="0" dirty="0">
                <a:solidFill>
                  <a:srgbClr val="000000"/>
                </a:solidFill>
                <a:latin typeface="+mn-ea"/>
                <a:ea typeface="+mn-ea"/>
              </a:rPr>
              <a:t>　　な場合、（一財）建材試験センターなど公的検査機関へ相談ください。</a:t>
            </a:r>
            <a:r>
              <a:rPr kumimoji="0" lang="ja-JP" altLang="en-US" sz="1600" kern="0" dirty="0">
                <a:solidFill>
                  <a:sysClr val="windowText" lastClr="000000"/>
                </a:solidFill>
                <a:latin typeface="+mn-ea"/>
                <a:ea typeface="+mn-ea"/>
              </a:rPr>
              <a:t> </a:t>
            </a:r>
            <a:endParaRPr kumimoji="0" lang="en-US" altLang="ja-JP" sz="1600" kern="0" dirty="0">
              <a:solidFill>
                <a:sysClr val="windowText" lastClr="000000"/>
              </a:solidFill>
              <a:latin typeface="+mn-ea"/>
              <a:ea typeface="+mn-ea"/>
            </a:endParaRPr>
          </a:p>
          <a:p>
            <a:pPr marL="0" lvl="0" indent="133350" algn="just">
              <a:spcBef>
                <a:spcPts val="0"/>
              </a:spcBef>
              <a:buNone/>
            </a:pPr>
            <a:endParaRPr kumimoji="0" lang="en-US" altLang="ja-JP" sz="1600" kern="0" dirty="0">
              <a:solidFill>
                <a:srgbClr val="000000"/>
              </a:solidFill>
              <a:latin typeface="+mn-ea"/>
              <a:ea typeface="+mn-ea"/>
            </a:endParaRPr>
          </a:p>
          <a:p>
            <a:pPr marL="0" lvl="0" indent="133350" algn="just">
              <a:spcBef>
                <a:spcPts val="0"/>
              </a:spcBef>
              <a:buNone/>
            </a:pPr>
            <a:r>
              <a:rPr kumimoji="0" lang="ja-JP" altLang="en-US" sz="2000" b="1" u="sng" kern="0" dirty="0">
                <a:solidFill>
                  <a:schemeClr val="accent1">
                    <a:lumMod val="75000"/>
                  </a:schemeClr>
                </a:solidFill>
                <a:latin typeface="+mn-ea"/>
                <a:ea typeface="+mn-ea"/>
              </a:rPr>
              <a:t>２</a:t>
            </a:r>
            <a:r>
              <a:rPr kumimoji="0" lang="en-US" altLang="ja-JP" sz="2000" b="1" u="sng" kern="0" dirty="0">
                <a:solidFill>
                  <a:schemeClr val="accent1">
                    <a:lumMod val="75000"/>
                  </a:schemeClr>
                </a:solidFill>
                <a:latin typeface="+mn-ea"/>
                <a:ea typeface="+mn-ea"/>
              </a:rPr>
              <a:t>.</a:t>
            </a:r>
            <a:r>
              <a:rPr kumimoji="0" lang="ja-JP" altLang="en-US" sz="2000" b="1" u="sng" kern="0" dirty="0">
                <a:solidFill>
                  <a:schemeClr val="accent1">
                    <a:lumMod val="75000"/>
                  </a:schemeClr>
                </a:solidFill>
                <a:latin typeface="+mn-ea"/>
                <a:ea typeface="+mn-ea"/>
              </a:rPr>
              <a:t>製品毎の試験</a:t>
            </a:r>
            <a:endParaRPr kumimoji="0" lang="en-US" altLang="ja-JP" sz="1600" u="sng" kern="0" dirty="0">
              <a:solidFill>
                <a:schemeClr val="accent1">
                  <a:lumMod val="75000"/>
                </a:schemeClr>
              </a:solidFill>
              <a:latin typeface="+mn-ea"/>
              <a:ea typeface="+mn-ea"/>
            </a:endParaRPr>
          </a:p>
          <a:p>
            <a:pPr marL="0" lvl="0" indent="133350" algn="just">
              <a:spcBef>
                <a:spcPts val="0"/>
              </a:spcBef>
              <a:buNone/>
            </a:pPr>
            <a:r>
              <a:rPr kumimoji="0" lang="ja-JP" altLang="en-US" sz="1600" kern="0" dirty="0">
                <a:solidFill>
                  <a:srgbClr val="000000"/>
                </a:solidFill>
                <a:latin typeface="+mn-ea"/>
                <a:ea typeface="+mn-ea"/>
              </a:rPr>
              <a:t>　 </a:t>
            </a:r>
            <a:r>
              <a:rPr kumimoji="0" lang="en-US" altLang="ja-JP" sz="1600" kern="0" dirty="0">
                <a:solidFill>
                  <a:srgbClr val="000000"/>
                </a:solidFill>
                <a:latin typeface="+mn-ea"/>
                <a:ea typeface="+mn-ea"/>
              </a:rPr>
              <a:t>JIS</a:t>
            </a:r>
            <a:r>
              <a:rPr kumimoji="0" lang="ja-JP" altLang="en-US" sz="1600" kern="0" dirty="0">
                <a:solidFill>
                  <a:srgbClr val="000000"/>
                </a:solidFill>
                <a:latin typeface="+mn-ea"/>
                <a:ea typeface="+mn-ea"/>
              </a:rPr>
              <a:t>原案作成にあたり、同一構造の浸水防止用設備製品には、同等の浸水防止性能を有する様に品質管</a:t>
            </a:r>
            <a:endParaRPr kumimoji="0" lang="en-US" altLang="ja-JP" sz="1600" kern="0" dirty="0">
              <a:solidFill>
                <a:srgbClr val="000000"/>
              </a:solidFill>
              <a:latin typeface="+mn-ea"/>
              <a:ea typeface="+mn-ea"/>
            </a:endParaRPr>
          </a:p>
          <a:p>
            <a:pPr marL="0" lvl="0" indent="133350" algn="just">
              <a:spcBef>
                <a:spcPts val="0"/>
              </a:spcBef>
              <a:buNone/>
            </a:pPr>
            <a:r>
              <a:rPr kumimoji="0" lang="ja-JP" altLang="en-US" sz="1600" kern="0" dirty="0">
                <a:solidFill>
                  <a:srgbClr val="000000"/>
                </a:solidFill>
                <a:latin typeface="+mn-ea"/>
                <a:ea typeface="+mn-ea"/>
              </a:rPr>
              <a:t>　　</a:t>
            </a:r>
            <a:r>
              <a:rPr kumimoji="0" lang="ja-JP" altLang="en-US" sz="1600" kern="0" dirty="0" err="1">
                <a:solidFill>
                  <a:srgbClr val="000000"/>
                </a:solidFill>
                <a:latin typeface="+mn-ea"/>
                <a:ea typeface="+mn-ea"/>
              </a:rPr>
              <a:t>理されて</a:t>
            </a:r>
            <a:r>
              <a:rPr kumimoji="0" lang="ja-JP" altLang="en-US" sz="1600" kern="0" dirty="0">
                <a:solidFill>
                  <a:srgbClr val="000000"/>
                </a:solidFill>
                <a:latin typeface="+mn-ea"/>
                <a:ea typeface="+mn-ea"/>
              </a:rPr>
              <a:t>いるとの回答から、各社の品質管理規程に遵守してください。契約条件により性能試験が必要</a:t>
            </a:r>
            <a:endParaRPr kumimoji="0" lang="en-US" altLang="ja-JP" sz="1600" kern="0" dirty="0">
              <a:solidFill>
                <a:srgbClr val="000000"/>
              </a:solidFill>
              <a:latin typeface="+mn-ea"/>
              <a:ea typeface="+mn-ea"/>
            </a:endParaRPr>
          </a:p>
          <a:p>
            <a:pPr marL="0" lvl="0" indent="133350" algn="just">
              <a:spcBef>
                <a:spcPts val="0"/>
              </a:spcBef>
              <a:buNone/>
            </a:pPr>
            <a:r>
              <a:rPr kumimoji="0" lang="ja-JP" altLang="en-US" sz="1600" kern="0" dirty="0">
                <a:solidFill>
                  <a:srgbClr val="000000"/>
                </a:solidFill>
                <a:latin typeface="+mn-ea"/>
                <a:ea typeface="+mn-ea"/>
              </a:rPr>
              <a:t>　　となります。</a:t>
            </a:r>
            <a:r>
              <a:rPr kumimoji="0" lang="ja-JP" altLang="en-US" sz="1600" kern="0" dirty="0">
                <a:solidFill>
                  <a:sysClr val="windowText" lastClr="000000"/>
                </a:solidFill>
                <a:latin typeface="+mn-ea"/>
                <a:ea typeface="+mn-ea"/>
              </a:rPr>
              <a:t> </a:t>
            </a:r>
            <a:endParaRPr kumimoji="0" lang="en-US" altLang="ja-JP" sz="1600" kern="0" dirty="0">
              <a:solidFill>
                <a:srgbClr val="000000"/>
              </a:solidFill>
              <a:latin typeface="+mn-ea"/>
              <a:ea typeface="+mn-ea"/>
            </a:endParaRPr>
          </a:p>
          <a:p>
            <a:pPr marL="0" lvl="0" indent="133350" algn="just">
              <a:spcBef>
                <a:spcPts val="0"/>
              </a:spcBef>
              <a:buNone/>
            </a:pPr>
            <a:endParaRPr kumimoji="0" lang="en-US" altLang="ja-JP" sz="1600" kern="0" dirty="0">
              <a:solidFill>
                <a:srgbClr val="000000"/>
              </a:solidFill>
              <a:latin typeface="+mn-ea"/>
              <a:ea typeface="+mn-ea"/>
            </a:endParaRPr>
          </a:p>
          <a:p>
            <a:pPr marL="0" lvl="0" indent="133350" algn="just">
              <a:spcBef>
                <a:spcPts val="0"/>
              </a:spcBef>
              <a:buNone/>
            </a:pPr>
            <a:r>
              <a:rPr kumimoji="0" lang="ja-JP" altLang="en-US" sz="2000" b="1" u="sng" kern="0" dirty="0">
                <a:solidFill>
                  <a:schemeClr val="accent1">
                    <a:lumMod val="75000"/>
                  </a:schemeClr>
                </a:solidFill>
                <a:latin typeface="+mn-ea"/>
                <a:ea typeface="+mn-ea"/>
              </a:rPr>
              <a:t>３</a:t>
            </a:r>
            <a:r>
              <a:rPr kumimoji="0" lang="en-US" altLang="ja-JP" sz="2000" b="1" u="sng" kern="0" dirty="0">
                <a:solidFill>
                  <a:schemeClr val="accent1">
                    <a:lumMod val="75000"/>
                  </a:schemeClr>
                </a:solidFill>
                <a:latin typeface="+mn-ea"/>
                <a:ea typeface="+mn-ea"/>
              </a:rPr>
              <a:t>.</a:t>
            </a:r>
            <a:r>
              <a:rPr kumimoji="0" lang="ja-JP" altLang="en-US" sz="2000" b="1" u="sng" kern="0" dirty="0">
                <a:solidFill>
                  <a:schemeClr val="accent1">
                    <a:lumMod val="75000"/>
                  </a:schemeClr>
                </a:solidFill>
                <a:latin typeface="+mn-ea"/>
                <a:ea typeface="+mn-ea"/>
              </a:rPr>
              <a:t>等級の定め方</a:t>
            </a:r>
            <a:endParaRPr kumimoji="0" lang="en-US" altLang="ja-JP" sz="2000" b="1" u="sng" kern="0" dirty="0">
              <a:solidFill>
                <a:schemeClr val="accent1">
                  <a:lumMod val="75000"/>
                </a:schemeClr>
              </a:solidFill>
              <a:latin typeface="+mn-ea"/>
              <a:ea typeface="+mn-ea"/>
            </a:endParaRPr>
          </a:p>
          <a:p>
            <a:pPr marL="0" lvl="0" indent="133350" algn="just">
              <a:spcBef>
                <a:spcPts val="0"/>
              </a:spcBef>
              <a:buNone/>
            </a:pPr>
            <a:r>
              <a:rPr kumimoji="0" lang="ja-JP" altLang="en-US" sz="1600" kern="0" dirty="0">
                <a:solidFill>
                  <a:sysClr val="windowText" lastClr="000000"/>
                </a:solidFill>
                <a:latin typeface="+mn-ea"/>
                <a:ea typeface="+mn-ea"/>
              </a:rPr>
              <a:t>　</a:t>
            </a:r>
            <a:r>
              <a:rPr kumimoji="0" lang="en-US" altLang="ja-JP" sz="1600" kern="0" dirty="0">
                <a:solidFill>
                  <a:srgbClr val="000000"/>
                </a:solidFill>
                <a:latin typeface="ＭＳ Ｐゴシック" panose="020B0600070205080204" pitchFamily="50" charset="-128"/>
                <a:ea typeface="ＭＳ Ｐゴシック" panose="020B0600070205080204" pitchFamily="50" charset="-128"/>
              </a:rPr>
              <a:t> JIS</a:t>
            </a:r>
            <a:r>
              <a:rPr kumimoji="0" lang="ja-JP" altLang="en-US" sz="1600" kern="0" dirty="0">
                <a:solidFill>
                  <a:srgbClr val="000000"/>
                </a:solidFill>
                <a:latin typeface="ＭＳ Ｐゴシック" panose="020B0600070205080204" pitchFamily="50" charset="-128"/>
                <a:ea typeface="ＭＳ Ｐゴシック" panose="020B0600070205080204" pitchFamily="50" charset="-128"/>
              </a:rPr>
              <a:t>原案検討段階で、</a:t>
            </a:r>
            <a:r>
              <a:rPr kumimoji="0" lang="ja-JP" altLang="en-US" sz="1600" kern="0" dirty="0">
                <a:solidFill>
                  <a:srgbClr val="000000"/>
                </a:solidFill>
                <a:latin typeface="+mn-ea"/>
                <a:ea typeface="+mn-ea"/>
              </a:rPr>
              <a:t>（一財）建材試験センター中央試験所規格（ＪＳＴＭ）の試験方法及び技術評価基準</a:t>
            </a:r>
            <a:endParaRPr kumimoji="0" lang="en-US" altLang="ja-JP" sz="1600" kern="0" dirty="0">
              <a:solidFill>
                <a:srgbClr val="000000"/>
              </a:solidFill>
              <a:latin typeface="+mn-ea"/>
              <a:ea typeface="+mn-ea"/>
            </a:endParaRPr>
          </a:p>
          <a:p>
            <a:pPr marL="0" lvl="0" indent="133350" algn="just">
              <a:spcBef>
                <a:spcPts val="0"/>
              </a:spcBef>
              <a:buNone/>
            </a:pPr>
            <a:r>
              <a:rPr kumimoji="0" lang="ja-JP" altLang="en-US" sz="1600" kern="0" dirty="0">
                <a:solidFill>
                  <a:srgbClr val="000000"/>
                </a:solidFill>
                <a:latin typeface="+mn-ea"/>
                <a:ea typeface="+mn-ea"/>
              </a:rPr>
              <a:t>　 を参考にし、その技術評価基準の中に、</a:t>
            </a:r>
            <a:r>
              <a:rPr kumimoji="0" lang="ja-JP" altLang="en-US" sz="1600" kern="0" dirty="0">
                <a:solidFill>
                  <a:srgbClr val="000000"/>
                </a:solidFill>
                <a:latin typeface="ＭＳ Ｐゴシック" panose="020B0600070205080204" pitchFamily="50" charset="-128"/>
                <a:ea typeface="ＭＳ Ｐゴシック" panose="020B0600070205080204" pitchFamily="50" charset="-128"/>
              </a:rPr>
              <a:t> （一財）建材試験センター中央試験所独自の等級基準が定めら</a:t>
            </a:r>
            <a:endParaRPr kumimoji="0" lang="en-US" altLang="ja-JP" sz="1600" kern="0" dirty="0">
              <a:solidFill>
                <a:srgbClr val="000000"/>
              </a:solidFill>
              <a:latin typeface="ＭＳ Ｐゴシック" panose="020B0600070205080204" pitchFamily="50" charset="-128"/>
              <a:ea typeface="ＭＳ Ｐゴシック" panose="020B0600070205080204" pitchFamily="50" charset="-128"/>
            </a:endParaRPr>
          </a:p>
          <a:p>
            <a:pPr marL="0" lvl="0" indent="133350" algn="just">
              <a:spcBef>
                <a:spcPts val="0"/>
              </a:spcBef>
              <a:buNone/>
            </a:pPr>
            <a:r>
              <a:rPr kumimoji="0" lang="ja-JP" altLang="en-US" sz="1600" kern="0" dirty="0">
                <a:solidFill>
                  <a:srgbClr val="000000"/>
                </a:solidFill>
                <a:latin typeface="ＭＳ Ｐゴシック" panose="020B0600070205080204" pitchFamily="50" charset="-128"/>
                <a:ea typeface="ＭＳ Ｐゴシック" panose="020B0600070205080204" pitchFamily="50" charset="-128"/>
              </a:rPr>
              <a:t>　 れており、</a:t>
            </a:r>
            <a:r>
              <a:rPr kumimoji="0" lang="en-US" altLang="ja-JP" sz="1600" kern="0" dirty="0">
                <a:solidFill>
                  <a:srgbClr val="000000"/>
                </a:solidFill>
                <a:latin typeface="ＭＳ Ｐゴシック" panose="020B0600070205080204" pitchFamily="50" charset="-128"/>
                <a:ea typeface="ＭＳ Ｐゴシック" panose="020B0600070205080204" pitchFamily="50" charset="-128"/>
              </a:rPr>
              <a:t> </a:t>
            </a:r>
            <a:r>
              <a:rPr kumimoji="0" lang="ja-JP" altLang="en-US" sz="1600" kern="0" dirty="0">
                <a:solidFill>
                  <a:srgbClr val="000000"/>
                </a:solidFill>
                <a:latin typeface="ＭＳ Ｐゴシック" panose="020B0600070205080204" pitchFamily="50" charset="-128"/>
                <a:ea typeface="ＭＳ Ｐゴシック" panose="020B0600070205080204" pitchFamily="50" charset="-128"/>
              </a:rPr>
              <a:t>その基準を参考にして等級基準を</a:t>
            </a:r>
            <a:r>
              <a:rPr kumimoji="0" lang="ja-JP" altLang="en-US" sz="1600" kern="0" dirty="0">
                <a:solidFill>
                  <a:srgbClr val="000000"/>
                </a:solidFill>
                <a:latin typeface="+mn-ea"/>
                <a:ea typeface="+mn-ea"/>
              </a:rPr>
              <a:t>定めました。</a:t>
            </a:r>
            <a:endParaRPr kumimoji="0" lang="en-US" altLang="ja-JP" sz="1600" kern="0" dirty="0">
              <a:solidFill>
                <a:srgbClr val="000000"/>
              </a:solidFill>
              <a:latin typeface="+mn-ea"/>
              <a:ea typeface="+mn-ea"/>
            </a:endParaRPr>
          </a:p>
          <a:p>
            <a:pPr marL="0" lvl="0" indent="133350" algn="just">
              <a:spcBef>
                <a:spcPts val="0"/>
              </a:spcBef>
              <a:buNone/>
            </a:pPr>
            <a:endParaRPr kumimoji="0" lang="en-US" altLang="ja-JP" sz="1600" kern="0" dirty="0">
              <a:solidFill>
                <a:sysClr val="windowText" lastClr="000000"/>
              </a:solidFill>
              <a:latin typeface="+mn-ea"/>
              <a:ea typeface="+mn-ea"/>
            </a:endParaRPr>
          </a:p>
          <a:p>
            <a:pPr marL="0" lvl="0" indent="133350" algn="just">
              <a:spcBef>
                <a:spcPts val="0"/>
              </a:spcBef>
              <a:buNone/>
            </a:pPr>
            <a:r>
              <a:rPr kumimoji="0" lang="ja-JP" altLang="en-US" sz="2000" b="1" u="sng" kern="0" dirty="0">
                <a:solidFill>
                  <a:schemeClr val="accent1">
                    <a:lumMod val="75000"/>
                  </a:schemeClr>
                </a:solidFill>
                <a:latin typeface="+mn-ea"/>
                <a:ea typeface="+mn-ea"/>
              </a:rPr>
              <a:t>４</a:t>
            </a:r>
            <a:r>
              <a:rPr kumimoji="0" lang="en-US" altLang="ja-JP" sz="2000" b="1" u="sng" kern="0" dirty="0">
                <a:solidFill>
                  <a:schemeClr val="accent1">
                    <a:lumMod val="75000"/>
                  </a:schemeClr>
                </a:solidFill>
                <a:latin typeface="+mn-ea"/>
                <a:ea typeface="+mn-ea"/>
              </a:rPr>
              <a:t>.</a:t>
            </a:r>
            <a:r>
              <a:rPr kumimoji="0" lang="ja-JP" altLang="en-US" sz="2000" b="1" u="sng" kern="0" dirty="0">
                <a:solidFill>
                  <a:schemeClr val="accent1">
                    <a:lumMod val="75000"/>
                  </a:schemeClr>
                </a:solidFill>
                <a:latin typeface="+mn-ea"/>
                <a:ea typeface="+mn-ea"/>
              </a:rPr>
              <a:t>ＪＩＳマーク表示</a:t>
            </a:r>
            <a:endParaRPr kumimoji="0" lang="en-US" altLang="ja-JP" sz="2000" b="1" u="sng" kern="0" dirty="0">
              <a:solidFill>
                <a:schemeClr val="accent1">
                  <a:lumMod val="75000"/>
                </a:schemeClr>
              </a:solidFill>
              <a:latin typeface="+mn-ea"/>
              <a:ea typeface="+mn-ea"/>
            </a:endParaRPr>
          </a:p>
          <a:p>
            <a:pPr marL="0" lvl="0" indent="133350" algn="just">
              <a:spcBef>
                <a:spcPts val="0"/>
              </a:spcBef>
              <a:buNone/>
            </a:pPr>
            <a:r>
              <a:rPr kumimoji="0" lang="ja-JP" altLang="en-US" sz="1600" kern="0" dirty="0">
                <a:solidFill>
                  <a:sysClr val="windowText" lastClr="000000"/>
                </a:solidFill>
                <a:latin typeface="+mn-ea"/>
                <a:ea typeface="+mn-ea"/>
              </a:rPr>
              <a:t>　 製品は、ＪＩＳマーク表示商品ではありません。証明を求められた場合、</a:t>
            </a:r>
            <a:r>
              <a:rPr kumimoji="0" lang="en-US" altLang="ja-JP" sz="1600" kern="0" dirty="0">
                <a:solidFill>
                  <a:sysClr val="windowText" lastClr="000000"/>
                </a:solidFill>
                <a:latin typeface="+mn-ea"/>
                <a:ea typeface="+mn-ea"/>
              </a:rPr>
              <a:t>JIS</a:t>
            </a:r>
            <a:r>
              <a:rPr kumimoji="0" lang="ja-JP" altLang="en-US" sz="1600" kern="0" dirty="0">
                <a:solidFill>
                  <a:sysClr val="windowText" lastClr="000000"/>
                </a:solidFill>
                <a:latin typeface="+mn-ea"/>
                <a:ea typeface="+mn-ea"/>
              </a:rPr>
              <a:t>浸水防止性能を試験機関で</a:t>
            </a:r>
            <a:endParaRPr kumimoji="0" lang="en-US" altLang="ja-JP" sz="1600" kern="0" dirty="0">
              <a:solidFill>
                <a:sysClr val="windowText" lastClr="000000"/>
              </a:solidFill>
              <a:latin typeface="+mn-ea"/>
              <a:ea typeface="+mn-ea"/>
            </a:endParaRPr>
          </a:p>
          <a:p>
            <a:pPr marL="0" lvl="0" indent="133350" algn="just">
              <a:spcBef>
                <a:spcPts val="0"/>
              </a:spcBef>
              <a:buNone/>
            </a:pPr>
            <a:r>
              <a:rPr kumimoji="0" lang="ja-JP" altLang="en-US" sz="1600" kern="0" dirty="0">
                <a:solidFill>
                  <a:sysClr val="windowText" lastClr="000000"/>
                </a:solidFill>
                <a:latin typeface="+mn-ea"/>
                <a:ea typeface="+mn-ea"/>
              </a:rPr>
              <a:t>　行った等級評価となります。</a:t>
            </a:r>
            <a:endParaRPr kumimoji="0" lang="en-US" altLang="ja-JP" sz="1600" kern="0" dirty="0">
              <a:solidFill>
                <a:sysClr val="windowText" lastClr="000000"/>
              </a:solidFill>
              <a:latin typeface="+mn-ea"/>
              <a:ea typeface="+mn-ea"/>
            </a:endParaRPr>
          </a:p>
          <a:p>
            <a:pPr marL="0" lvl="0" indent="133350" algn="just">
              <a:spcBef>
                <a:spcPts val="0"/>
              </a:spcBef>
              <a:buNone/>
            </a:pPr>
            <a:endParaRPr kumimoji="0" lang="en-US" altLang="ja-JP" sz="1600" kern="0" dirty="0">
              <a:solidFill>
                <a:sysClr val="windowText" lastClr="000000"/>
              </a:solidFill>
              <a:latin typeface="+mn-ea"/>
              <a:ea typeface="+mn-ea"/>
            </a:endParaRPr>
          </a:p>
          <a:p>
            <a:pPr marL="0" lvl="0" indent="133350" algn="just">
              <a:spcBef>
                <a:spcPts val="0"/>
              </a:spcBef>
              <a:buNone/>
            </a:pPr>
            <a:r>
              <a:rPr kumimoji="0" lang="ja-JP" altLang="en-US" sz="2000" b="1" u="sng" kern="0" dirty="0">
                <a:solidFill>
                  <a:schemeClr val="accent1">
                    <a:lumMod val="75000"/>
                  </a:schemeClr>
                </a:solidFill>
                <a:latin typeface="+mn-ea"/>
                <a:ea typeface="+mn-ea"/>
              </a:rPr>
              <a:t>５．ドア型　非常用</a:t>
            </a:r>
            <a:endParaRPr kumimoji="0" lang="en-US" altLang="ja-JP" sz="2000" b="1" u="sng" kern="0" dirty="0">
              <a:solidFill>
                <a:schemeClr val="accent1">
                  <a:lumMod val="75000"/>
                </a:schemeClr>
              </a:solidFill>
              <a:latin typeface="+mn-ea"/>
              <a:ea typeface="+mn-ea"/>
            </a:endParaRPr>
          </a:p>
          <a:p>
            <a:pPr marL="0" lvl="0" indent="133350" algn="just">
              <a:spcBef>
                <a:spcPts val="0"/>
              </a:spcBef>
              <a:buNone/>
            </a:pPr>
            <a:r>
              <a:rPr kumimoji="0" lang="ja-JP" altLang="en-US" sz="1600" kern="0" dirty="0">
                <a:solidFill>
                  <a:sysClr val="windowText" lastClr="000000"/>
                </a:solidFill>
                <a:latin typeface="+mn-ea"/>
                <a:ea typeface="+mn-ea"/>
              </a:rPr>
              <a:t>　 非常用の大型扉では、設置時間や操作力が、物件ごとに条件が違うため受渡当事者間で協議が必要です。</a:t>
            </a:r>
            <a:endParaRPr kumimoji="0" lang="en-US" altLang="ja-JP" sz="1600" kern="0" dirty="0">
              <a:solidFill>
                <a:sysClr val="windowText" lastClr="000000"/>
              </a:solidFill>
              <a:latin typeface="+mn-ea"/>
              <a:ea typeface="+mn-ea"/>
            </a:endParaRPr>
          </a:p>
          <a:p>
            <a:pPr marL="0" lvl="0" indent="133350" algn="just">
              <a:spcBef>
                <a:spcPts val="0"/>
              </a:spcBef>
              <a:buNone/>
            </a:pPr>
            <a:r>
              <a:rPr kumimoji="0" lang="ja-JP" altLang="en-US" sz="1600" kern="0" dirty="0">
                <a:solidFill>
                  <a:sysClr val="windowText" lastClr="000000"/>
                </a:solidFill>
                <a:latin typeface="+mn-ea"/>
                <a:ea typeface="+mn-ea"/>
              </a:rPr>
              <a:t>　　大型扉とは内のり幅</a:t>
            </a:r>
            <a:r>
              <a:rPr kumimoji="0" lang="en-US" altLang="ja-JP" sz="1600" kern="0" dirty="0">
                <a:solidFill>
                  <a:sysClr val="windowText" lastClr="000000"/>
                </a:solidFill>
                <a:latin typeface="+mn-ea"/>
                <a:ea typeface="+mn-ea"/>
              </a:rPr>
              <a:t>1000mm×</a:t>
            </a:r>
            <a:r>
              <a:rPr kumimoji="0" lang="ja-JP" altLang="en-US" sz="1600" kern="0" dirty="0">
                <a:solidFill>
                  <a:sysClr val="windowText" lastClr="000000"/>
                </a:solidFill>
                <a:latin typeface="+mn-ea"/>
                <a:ea typeface="+mn-ea"/>
              </a:rPr>
              <a:t>内のり高</a:t>
            </a:r>
            <a:r>
              <a:rPr kumimoji="0" lang="en-US" altLang="ja-JP" sz="1600" kern="0" dirty="0">
                <a:solidFill>
                  <a:sysClr val="windowText" lastClr="000000"/>
                </a:solidFill>
                <a:latin typeface="+mn-ea"/>
                <a:ea typeface="+mn-ea"/>
              </a:rPr>
              <a:t>2000mm</a:t>
            </a:r>
            <a:r>
              <a:rPr kumimoji="0" lang="ja-JP" altLang="en-US" sz="1600" kern="0" dirty="0">
                <a:solidFill>
                  <a:sysClr val="windowText" lastClr="000000"/>
                </a:solidFill>
                <a:latin typeface="+mn-ea"/>
                <a:ea typeface="+mn-ea"/>
              </a:rPr>
              <a:t>以上のものを指します。</a:t>
            </a:r>
            <a:endParaRPr kumimoji="0" lang="en-US" altLang="ja-JP" sz="1600" kern="0" dirty="0">
              <a:solidFill>
                <a:sysClr val="windowText" lastClr="000000"/>
              </a:solidFill>
              <a:latin typeface="+mn-ea"/>
              <a:ea typeface="+mn-ea"/>
            </a:endParaRPr>
          </a:p>
        </p:txBody>
      </p:sp>
      <p:sp>
        <p:nvSpPr>
          <p:cNvPr id="2" name="正方形/長方形 1">
            <a:extLst>
              <a:ext uri="{FF2B5EF4-FFF2-40B4-BE49-F238E27FC236}">
                <a16:creationId xmlns:a16="http://schemas.microsoft.com/office/drawing/2014/main" id="{C5564605-9B62-499A-8051-6F44C0D86A4A}"/>
              </a:ext>
            </a:extLst>
          </p:cNvPr>
          <p:cNvSpPr/>
          <p:nvPr/>
        </p:nvSpPr>
        <p:spPr>
          <a:xfrm>
            <a:off x="3591505" y="517769"/>
            <a:ext cx="4729859" cy="675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rPr>
              <a:t>運用に対する質疑について</a:t>
            </a:r>
          </a:p>
        </p:txBody>
      </p:sp>
      <p:sp>
        <p:nvSpPr>
          <p:cNvPr id="3" name="正方形/長方形 2">
            <a:extLst>
              <a:ext uri="{FF2B5EF4-FFF2-40B4-BE49-F238E27FC236}">
                <a16:creationId xmlns:a16="http://schemas.microsoft.com/office/drawing/2014/main" id="{5D08876E-9B67-4B77-9F15-B50E310CBCDC}"/>
              </a:ext>
            </a:extLst>
          </p:cNvPr>
          <p:cNvSpPr/>
          <p:nvPr/>
        </p:nvSpPr>
        <p:spPr>
          <a:xfrm>
            <a:off x="5751745" y="6705956"/>
            <a:ext cx="3745774" cy="4965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ご視聴ありがとうございました。</a:t>
            </a:r>
          </a:p>
        </p:txBody>
      </p:sp>
    </p:spTree>
    <p:extLst>
      <p:ext uri="{BB962C8B-B14F-4D97-AF65-F5344CB8AC3E}">
        <p14:creationId xmlns:p14="http://schemas.microsoft.com/office/powerpoint/2010/main" val="6831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9000"/>
                            </p:stCondLst>
                            <p:childTnLst>
                              <p:par>
                                <p:cTn id="11" presetID="2" presetClass="entr" presetSubtype="4" fill="hold" grpId="0" nodeType="afterEffect">
                                  <p:stCondLst>
                                    <p:cond delay="20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8589294"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Introduction</a:t>
            </a:r>
          </a:p>
        </p:txBody>
      </p:sp>
      <p:sp>
        <p:nvSpPr>
          <p:cNvPr id="6" name="テキスト ボックス 5"/>
          <p:cNvSpPr txBox="1"/>
          <p:nvPr/>
        </p:nvSpPr>
        <p:spPr>
          <a:xfrm>
            <a:off x="497713" y="1808995"/>
            <a:ext cx="5829536" cy="5244400"/>
          </a:xfrm>
          <a:prstGeom prst="rect">
            <a:avLst/>
          </a:prstGeom>
          <a:noFill/>
          <a:ln>
            <a:solidFill>
              <a:schemeClr val="accent1"/>
            </a:solidFill>
            <a:prstDash val="dash"/>
          </a:ln>
        </p:spPr>
        <p:txBody>
          <a:bodyPr wrap="square" lIns="64657" tIns="32329" rIns="64657" bIns="32329" rtlCol="0">
            <a:spAutoFit/>
          </a:bodyPr>
          <a:lstStyle/>
          <a:p>
            <a:pPr lvl="0" defTabSz="914400">
              <a:defRPr sz="1000"/>
            </a:pPr>
            <a:r>
              <a:rPr kumimoji="0" lang="ja-JP" altLang="en-US" sz="1600" kern="0" dirty="0">
                <a:solidFill>
                  <a:srgbClr val="000000"/>
                </a:solidFill>
                <a:latin typeface="+mn-ea"/>
              </a:rPr>
              <a:t>　</a:t>
            </a:r>
            <a:r>
              <a:rPr kumimoji="0" lang="ja-JP" altLang="en-US" sz="1700" kern="0" dirty="0">
                <a:solidFill>
                  <a:srgbClr val="000000"/>
                </a:solidFill>
                <a:latin typeface="+mj-ea"/>
                <a:ea typeface="+mj-ea"/>
              </a:rPr>
              <a:t>近年の異常気象により、昨年は日本各地で大型台風による</a:t>
            </a:r>
            <a:endParaRPr kumimoji="0" lang="en-US" altLang="ja-JP" sz="1700" kern="0" dirty="0">
              <a:solidFill>
                <a:srgbClr val="000000"/>
              </a:solidFill>
              <a:latin typeface="+mj-ea"/>
              <a:ea typeface="+mj-ea"/>
            </a:endParaRPr>
          </a:p>
          <a:p>
            <a:pPr lvl="0" defTabSz="914400">
              <a:defRPr sz="1000"/>
            </a:pPr>
            <a:endParaRPr kumimoji="0" lang="en-US" altLang="ja-JP" sz="1700" kern="0" dirty="0">
              <a:solidFill>
                <a:srgbClr val="000000"/>
              </a:solidFill>
              <a:latin typeface="+mj-ea"/>
              <a:ea typeface="+mj-ea"/>
            </a:endParaRPr>
          </a:p>
          <a:p>
            <a:pPr lvl="0" defTabSz="914400">
              <a:defRPr sz="1000"/>
            </a:pPr>
            <a:r>
              <a:rPr kumimoji="0" lang="ja-JP" altLang="en-US" sz="1700" kern="0" dirty="0">
                <a:solidFill>
                  <a:srgbClr val="000000"/>
                </a:solidFill>
                <a:latin typeface="+mj-ea"/>
                <a:ea typeface="+mj-ea"/>
              </a:rPr>
              <a:t>災害が発生暴風雨による河川氾濫、建物損壊、大規模停電が</a:t>
            </a:r>
            <a:endParaRPr kumimoji="0" lang="en-US" altLang="ja-JP" sz="1700" kern="0" dirty="0">
              <a:solidFill>
                <a:srgbClr val="000000"/>
              </a:solidFill>
              <a:latin typeface="+mj-ea"/>
              <a:ea typeface="+mj-ea"/>
            </a:endParaRPr>
          </a:p>
          <a:p>
            <a:pPr lvl="0" defTabSz="914400">
              <a:defRPr sz="1000"/>
            </a:pPr>
            <a:endParaRPr kumimoji="0" lang="en-US" altLang="ja-JP" sz="1700" kern="0" dirty="0">
              <a:solidFill>
                <a:srgbClr val="000000"/>
              </a:solidFill>
              <a:latin typeface="+mj-ea"/>
              <a:ea typeface="+mj-ea"/>
            </a:endParaRPr>
          </a:p>
          <a:p>
            <a:pPr lvl="0" defTabSz="914400">
              <a:defRPr sz="1000"/>
            </a:pPr>
            <a:r>
              <a:rPr kumimoji="0" lang="ja-JP" altLang="en-US" sz="1700" kern="0" dirty="0">
                <a:solidFill>
                  <a:srgbClr val="000000"/>
                </a:solidFill>
                <a:latin typeface="+mj-ea"/>
                <a:ea typeface="+mj-ea"/>
              </a:rPr>
              <a:t>社会問題になりました。</a:t>
            </a:r>
            <a:endParaRPr kumimoji="0" lang="en-US" altLang="ja-JP" sz="1700" kern="0" dirty="0">
              <a:solidFill>
                <a:srgbClr val="000000"/>
              </a:solidFill>
              <a:latin typeface="+mj-ea"/>
              <a:ea typeface="+mj-ea"/>
            </a:endParaRPr>
          </a:p>
          <a:p>
            <a:pPr lvl="0" defTabSz="914400">
              <a:defRPr sz="1000"/>
            </a:pPr>
            <a:endParaRPr kumimoji="0" lang="en-US" altLang="ja-JP" sz="1700" kern="0" dirty="0">
              <a:solidFill>
                <a:srgbClr val="000000"/>
              </a:solidFill>
              <a:latin typeface="+mj-ea"/>
              <a:ea typeface="+mj-ea"/>
            </a:endParaRPr>
          </a:p>
          <a:p>
            <a:pPr lvl="0" defTabSz="914400">
              <a:defRPr sz="1000"/>
            </a:pPr>
            <a:r>
              <a:rPr kumimoji="0" lang="ja-JP" altLang="en-US" sz="1700" kern="0" dirty="0">
                <a:solidFill>
                  <a:srgbClr val="000000"/>
                </a:solidFill>
                <a:latin typeface="+mj-ea"/>
                <a:ea typeface="+mj-ea"/>
              </a:rPr>
              <a:t>　首都圏でも、想定外のタワーマンションの浸水による停電で</a:t>
            </a:r>
            <a:endParaRPr kumimoji="0" lang="en-US" altLang="ja-JP" sz="1700" kern="0" dirty="0">
              <a:solidFill>
                <a:srgbClr val="000000"/>
              </a:solidFill>
              <a:latin typeface="+mj-ea"/>
              <a:ea typeface="+mj-ea"/>
            </a:endParaRPr>
          </a:p>
          <a:p>
            <a:pPr lvl="0" defTabSz="914400">
              <a:defRPr sz="1000"/>
            </a:pPr>
            <a:endParaRPr kumimoji="0" lang="en-US" altLang="ja-JP" sz="1700" kern="0" dirty="0">
              <a:solidFill>
                <a:srgbClr val="000000"/>
              </a:solidFill>
              <a:latin typeface="+mj-ea"/>
              <a:ea typeface="+mj-ea"/>
            </a:endParaRPr>
          </a:p>
          <a:p>
            <a:pPr lvl="0" defTabSz="914400">
              <a:defRPr sz="1000"/>
            </a:pPr>
            <a:r>
              <a:rPr kumimoji="0" lang="ja-JP" altLang="en-US" sz="1700" kern="0" dirty="0">
                <a:solidFill>
                  <a:srgbClr val="000000"/>
                </a:solidFill>
                <a:latin typeface="+mj-ea"/>
                <a:ea typeface="+mj-ea"/>
              </a:rPr>
              <a:t>エレベーターや上下水道も使用不能となり話題となりました。　</a:t>
            </a:r>
            <a:endParaRPr kumimoji="0" lang="en-US" altLang="ja-JP" sz="1700" kern="0" dirty="0">
              <a:solidFill>
                <a:srgbClr val="000000"/>
              </a:solidFill>
              <a:latin typeface="+mj-ea"/>
              <a:ea typeface="+mj-ea"/>
            </a:endParaRPr>
          </a:p>
          <a:p>
            <a:pPr lvl="0" defTabSz="914400">
              <a:defRPr sz="1000"/>
            </a:pPr>
            <a:endParaRPr kumimoji="0" lang="en-US" altLang="ja-JP" sz="1700" kern="0" dirty="0">
              <a:solidFill>
                <a:srgbClr val="000000"/>
              </a:solidFill>
              <a:latin typeface="+mj-ea"/>
              <a:ea typeface="+mj-ea"/>
            </a:endParaRPr>
          </a:p>
          <a:p>
            <a:pPr lvl="0" defTabSz="914400">
              <a:defRPr sz="1000"/>
            </a:pPr>
            <a:r>
              <a:rPr kumimoji="0" lang="ja-JP" altLang="en-US" sz="1700" kern="0" dirty="0">
                <a:solidFill>
                  <a:srgbClr val="000000"/>
                </a:solidFill>
                <a:latin typeface="+mj-ea"/>
                <a:ea typeface="+mj-ea"/>
              </a:rPr>
              <a:t>このような浸水災害により、浸水対策の重要性が問われる中</a:t>
            </a:r>
            <a:endParaRPr kumimoji="0" lang="en-US" altLang="ja-JP" sz="1700" kern="0" dirty="0">
              <a:solidFill>
                <a:srgbClr val="000000"/>
              </a:solidFill>
              <a:latin typeface="+mj-ea"/>
              <a:ea typeface="+mj-ea"/>
            </a:endParaRPr>
          </a:p>
          <a:p>
            <a:pPr lvl="0" defTabSz="914400">
              <a:defRPr sz="1000"/>
            </a:pPr>
            <a:endParaRPr kumimoji="0" lang="en-US" altLang="ja-JP" sz="1700" kern="0" dirty="0">
              <a:solidFill>
                <a:srgbClr val="000000"/>
              </a:solidFill>
              <a:latin typeface="+mj-ea"/>
              <a:ea typeface="+mj-ea"/>
            </a:endParaRPr>
          </a:p>
          <a:p>
            <a:pPr lvl="0" defTabSz="914400">
              <a:defRPr sz="1000"/>
            </a:pPr>
            <a:r>
              <a:rPr kumimoji="0" lang="ja-JP" altLang="en-US" sz="1700" kern="0" dirty="0">
                <a:solidFill>
                  <a:srgbClr val="000000"/>
                </a:solidFill>
                <a:latin typeface="+mj-ea"/>
                <a:ea typeface="+mj-ea"/>
              </a:rPr>
              <a:t>「</a:t>
            </a:r>
            <a:r>
              <a:rPr kumimoji="0" lang="en-US" altLang="ja-JP" sz="1700" kern="0" dirty="0">
                <a:solidFill>
                  <a:srgbClr val="000000"/>
                </a:solidFill>
                <a:latin typeface="+mj-ea"/>
                <a:ea typeface="+mj-ea"/>
              </a:rPr>
              <a:t>JIS A4716</a:t>
            </a:r>
            <a:r>
              <a:rPr kumimoji="0" lang="ja-JP" altLang="en-US" sz="1700" kern="0" dirty="0">
                <a:solidFill>
                  <a:srgbClr val="000000"/>
                </a:solidFill>
                <a:latin typeface="+mj-ea"/>
                <a:ea typeface="+mj-ea"/>
              </a:rPr>
              <a:t>　浸水防止用設備建具型構成部材」が、令和元年</a:t>
            </a:r>
            <a:endParaRPr kumimoji="0" lang="en-US" altLang="ja-JP" sz="1700" kern="0" dirty="0">
              <a:solidFill>
                <a:srgbClr val="000000"/>
              </a:solidFill>
              <a:latin typeface="+mj-ea"/>
              <a:ea typeface="+mj-ea"/>
            </a:endParaRPr>
          </a:p>
          <a:p>
            <a:pPr lvl="0" defTabSz="914400">
              <a:defRPr sz="1000"/>
            </a:pPr>
            <a:endParaRPr kumimoji="0" lang="en-US" altLang="ja-JP" sz="1700" kern="0" dirty="0">
              <a:solidFill>
                <a:srgbClr val="000000"/>
              </a:solidFill>
              <a:latin typeface="+mj-ea"/>
              <a:ea typeface="+mj-ea"/>
            </a:endParaRPr>
          </a:p>
          <a:p>
            <a:pPr lvl="0" defTabSz="914400">
              <a:defRPr sz="1000"/>
            </a:pPr>
            <a:r>
              <a:rPr kumimoji="0" lang="en-US" altLang="ja-JP" sz="1700" kern="0" dirty="0">
                <a:solidFill>
                  <a:srgbClr val="000000"/>
                </a:solidFill>
                <a:latin typeface="+mj-ea"/>
                <a:ea typeface="+mj-ea"/>
              </a:rPr>
              <a:t>11</a:t>
            </a:r>
            <a:r>
              <a:rPr kumimoji="0" lang="ja-JP" altLang="en-US" sz="1700" kern="0" dirty="0">
                <a:solidFill>
                  <a:srgbClr val="000000"/>
                </a:solidFill>
                <a:latin typeface="+mj-ea"/>
                <a:ea typeface="+mj-ea"/>
              </a:rPr>
              <a:t>月</a:t>
            </a:r>
            <a:r>
              <a:rPr kumimoji="0" lang="en-US" altLang="ja-JP" sz="1700" kern="0" dirty="0">
                <a:solidFill>
                  <a:srgbClr val="000000"/>
                </a:solidFill>
                <a:latin typeface="+mj-ea"/>
                <a:ea typeface="+mj-ea"/>
              </a:rPr>
              <a:t>20</a:t>
            </a:r>
            <a:r>
              <a:rPr kumimoji="0" lang="ja-JP" altLang="en-US" sz="1700" kern="0" dirty="0">
                <a:solidFill>
                  <a:srgbClr val="000000"/>
                </a:solidFill>
                <a:latin typeface="+mj-ea"/>
                <a:ea typeface="+mj-ea"/>
              </a:rPr>
              <a:t>日制定されました。</a:t>
            </a:r>
            <a:endParaRPr kumimoji="0" lang="en-US" altLang="ja-JP" sz="1700" kern="0" dirty="0">
              <a:solidFill>
                <a:srgbClr val="000000"/>
              </a:solidFill>
              <a:latin typeface="+mj-ea"/>
              <a:ea typeface="+mj-ea"/>
            </a:endParaRPr>
          </a:p>
          <a:p>
            <a:pPr lvl="0" defTabSz="914400">
              <a:defRPr sz="1000"/>
            </a:pPr>
            <a:endParaRPr kumimoji="0" lang="en-US" altLang="ja-JP" sz="1700" kern="0" dirty="0">
              <a:solidFill>
                <a:srgbClr val="000000"/>
              </a:solidFill>
              <a:latin typeface="+mj-ea"/>
              <a:ea typeface="+mj-ea"/>
            </a:endParaRPr>
          </a:p>
          <a:p>
            <a:pPr lvl="0" defTabSz="914400">
              <a:defRPr sz="1000"/>
            </a:pPr>
            <a:r>
              <a:rPr kumimoji="0" lang="ja-JP" altLang="en-US" sz="1700" kern="0" dirty="0">
                <a:solidFill>
                  <a:srgbClr val="000000"/>
                </a:solidFill>
                <a:latin typeface="+mj-ea"/>
                <a:ea typeface="+mj-ea"/>
              </a:rPr>
              <a:t>　このＪＩＳ規格の内容や運用について、質疑を頂いています</a:t>
            </a:r>
            <a:endParaRPr kumimoji="0" lang="en-US" altLang="ja-JP" sz="1700" kern="0" dirty="0">
              <a:solidFill>
                <a:srgbClr val="000000"/>
              </a:solidFill>
              <a:latin typeface="+mj-ea"/>
              <a:ea typeface="+mj-ea"/>
            </a:endParaRPr>
          </a:p>
          <a:p>
            <a:pPr lvl="0" defTabSz="914400">
              <a:defRPr sz="1000"/>
            </a:pPr>
            <a:endParaRPr kumimoji="0" lang="en-US" altLang="ja-JP" sz="1700" kern="0" dirty="0">
              <a:solidFill>
                <a:srgbClr val="000000"/>
              </a:solidFill>
              <a:latin typeface="+mj-ea"/>
              <a:ea typeface="+mj-ea"/>
            </a:endParaRPr>
          </a:p>
          <a:p>
            <a:pPr lvl="0" defTabSz="914400">
              <a:defRPr sz="1000"/>
            </a:pPr>
            <a:r>
              <a:rPr kumimoji="0" lang="ja-JP" altLang="en-US" sz="1700" kern="0" dirty="0">
                <a:solidFill>
                  <a:srgbClr val="000000"/>
                </a:solidFill>
                <a:latin typeface="+mj-ea"/>
                <a:ea typeface="+mj-ea"/>
              </a:rPr>
              <a:t>ので、補足させていただきます。</a:t>
            </a:r>
          </a:p>
          <a:p>
            <a:pPr>
              <a:lnSpc>
                <a:spcPct val="150000"/>
              </a:lnSpc>
            </a:pPr>
            <a:endParaRPr lang="en-US" altLang="ja-JP" sz="105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6696850" y="900311"/>
            <a:ext cx="3150351" cy="6321731"/>
          </a:xfrm>
          <a:prstGeom prst="rect">
            <a:avLst/>
          </a:prstGeom>
        </p:spPr>
        <p:txBody>
          <a:bodyPr vert="horz" wrap="square" lIns="91440" tIns="45720" rIns="91440" bIns="45720" rtlCol="0" anchor="t" anchorCtr="0">
            <a:spAutoFit/>
          </a:bodyPr>
          <a:lstStyle/>
          <a:p>
            <a:pPr>
              <a:lnSpc>
                <a:spcPct val="110000"/>
              </a:lnSpc>
            </a:pPr>
            <a:r>
              <a:rPr lang="en-US" altLang="ja-JP" sz="2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en-US" altLang="ja-JP" sz="2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市場動向</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en-US" altLang="ja-JP" sz="2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JSDA</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の参画と活動</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en-US" altLang="ja-JP" sz="2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①プロジェクト</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②浸水防止用設備委員会</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③</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原案作成委員会</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④</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規格建具型について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⑤</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建具型以外の取り扱い</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⑥</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規格内容について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⑦漏水等級と製品の呼び方</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⑧漏水量のイメージ</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⑨浸水防止性能試験</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⑩</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解説について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pPr>
            <a:r>
              <a:rPr lang="en-US" altLang="ja-JP" sz="28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JIS</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の運用について</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9872253" y="1032514"/>
            <a:ext cx="280846" cy="275204"/>
          </a:xfrm>
          <a:prstGeom prst="rect">
            <a:avLst/>
          </a:prstGeom>
        </p:spPr>
        <p:txBody>
          <a:bodyPr vert="horz" wrap="none" lIns="91440" tIns="45720" rIns="91440" bIns="45720" rtlCol="0" anchor="t" anchorCtr="0">
            <a:spAutoFit/>
          </a:bodyPr>
          <a:lstStyle/>
          <a:p>
            <a:pPr>
              <a:lnSpc>
                <a:spcPct val="110000"/>
              </a:lnSpc>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9848587" y="1752006"/>
            <a:ext cx="280846" cy="275204"/>
          </a:xfrm>
          <a:prstGeom prst="rect">
            <a:avLst/>
          </a:prstGeom>
        </p:spPr>
        <p:txBody>
          <a:bodyPr vert="horz" wrap="none" lIns="91440" tIns="45720" rIns="91440" bIns="45720" rtlCol="0" anchor="t" anchorCtr="0">
            <a:spAutoFit/>
          </a:bodyPr>
          <a:lstStyle/>
          <a:p>
            <a:pPr>
              <a:lnSpc>
                <a:spcPct val="110000"/>
              </a:lnSpc>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9865697" y="2603701"/>
            <a:ext cx="280846" cy="275204"/>
          </a:xfrm>
          <a:prstGeom prst="rect">
            <a:avLst/>
          </a:prstGeom>
        </p:spPr>
        <p:txBody>
          <a:bodyPr vert="horz" wrap="none" lIns="91440" tIns="45720" rIns="91440" bIns="45720" rtlCol="0" anchor="t" anchorCtr="0">
            <a:spAutoFit/>
          </a:bodyPr>
          <a:lstStyle/>
          <a:p>
            <a:pPr>
              <a:lnSpc>
                <a:spcPct val="110000"/>
              </a:lnSpc>
            </a:pPr>
            <a:r>
              <a:rPr kumimoji="1"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9839776" y="6750961"/>
            <a:ext cx="377026" cy="295466"/>
          </a:xfrm>
          <a:prstGeom prst="rect">
            <a:avLst/>
          </a:prstGeom>
        </p:spPr>
        <p:txBody>
          <a:bodyPr vert="horz" wrap="none" lIns="91440" tIns="45720" rIns="91440" bIns="45720" rtlCol="0" anchor="t" anchorCtr="0">
            <a:spAutoFit/>
          </a:bodyPr>
          <a:lstStyle/>
          <a:p>
            <a:pPr>
              <a:lnSpc>
                <a:spcPct val="110000"/>
              </a:lnSpc>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16</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51715" y="359373"/>
            <a:ext cx="4679950" cy="31591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１．はじめに</a:t>
            </a:r>
            <a:endParaRPr lang="en-US" altLang="ja-JP" dirty="0"/>
          </a:p>
        </p:txBody>
      </p:sp>
      <p:sp>
        <p:nvSpPr>
          <p:cNvPr id="14" name="テキスト ボックス 13"/>
          <p:cNvSpPr txBox="1"/>
          <p:nvPr/>
        </p:nvSpPr>
        <p:spPr>
          <a:xfrm>
            <a:off x="9848587" y="3396886"/>
            <a:ext cx="280846" cy="275204"/>
          </a:xfrm>
          <a:prstGeom prst="rect">
            <a:avLst/>
          </a:prstGeom>
        </p:spPr>
        <p:txBody>
          <a:bodyPr vert="horz" wrap="none" lIns="91440" tIns="45720" rIns="91440" bIns="45720" rtlCol="0" anchor="t" anchorCtr="0">
            <a:spAutoFit/>
          </a:bodyPr>
          <a:lstStyle/>
          <a:p>
            <a:pPr>
              <a:lnSpc>
                <a:spcPct val="110000"/>
              </a:lnSpc>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693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8589294"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　</a:t>
            </a:r>
            <a:r>
              <a:rPr lang="en-US" altLang="ja-JP" dirty="0"/>
              <a:t>market</a:t>
            </a:r>
            <a:r>
              <a:rPr lang="ja-JP" altLang="en-US" dirty="0"/>
              <a:t>　</a:t>
            </a:r>
            <a:r>
              <a:rPr lang="en-US" altLang="ja-JP" dirty="0"/>
              <a:t>trend</a:t>
            </a:r>
          </a:p>
        </p:txBody>
      </p:sp>
      <p:sp>
        <p:nvSpPr>
          <p:cNvPr id="15" name="テキスト ボックス 14"/>
          <p:cNvSpPr txBox="1"/>
          <p:nvPr/>
        </p:nvSpPr>
        <p:spPr>
          <a:xfrm>
            <a:off x="351715" y="359373"/>
            <a:ext cx="4679950" cy="31591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２．市場動向</a:t>
            </a:r>
            <a:endParaRPr lang="en-US" altLang="ja-JP" dirty="0"/>
          </a:p>
        </p:txBody>
      </p:sp>
      <p:grpSp>
        <p:nvGrpSpPr>
          <p:cNvPr id="51" name="グループ化 50"/>
          <p:cNvGrpSpPr/>
          <p:nvPr/>
        </p:nvGrpSpPr>
        <p:grpSpPr>
          <a:xfrm>
            <a:off x="144239" y="1143139"/>
            <a:ext cx="9936761" cy="5967862"/>
            <a:chOff x="144239" y="876792"/>
            <a:chExt cx="9936761" cy="5967862"/>
          </a:xfrm>
        </p:grpSpPr>
        <p:cxnSp>
          <p:nvCxnSpPr>
            <p:cNvPr id="16" name="直線矢印コネクタ 15"/>
            <p:cNvCxnSpPr/>
            <p:nvPr/>
          </p:nvCxnSpPr>
          <p:spPr>
            <a:xfrm flipV="1">
              <a:off x="756190" y="1215346"/>
              <a:ext cx="0" cy="52655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756190" y="6480931"/>
              <a:ext cx="904600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53488" y="876792"/>
              <a:ext cx="1005403" cy="338554"/>
            </a:xfrm>
            <a:prstGeom prst="rect">
              <a:avLst/>
            </a:prstGeom>
            <a:noFill/>
          </p:spPr>
          <p:txBody>
            <a:bodyPr wrap="none" rtlCol="0">
              <a:spAutoFit/>
            </a:bodyPr>
            <a:lstStyle/>
            <a:p>
              <a:r>
                <a:rPr kumimoji="1" lang="ja-JP" altLang="en-US" sz="1600" b="1" dirty="0"/>
                <a:t>出荷台数</a:t>
              </a:r>
            </a:p>
          </p:txBody>
        </p:sp>
        <p:sp>
          <p:nvSpPr>
            <p:cNvPr id="25" name="テキスト ボックス 24"/>
            <p:cNvSpPr txBox="1"/>
            <p:nvPr/>
          </p:nvSpPr>
          <p:spPr>
            <a:xfrm>
              <a:off x="9482759" y="6503323"/>
              <a:ext cx="598241" cy="338554"/>
            </a:xfrm>
            <a:prstGeom prst="rect">
              <a:avLst/>
            </a:prstGeom>
            <a:noFill/>
          </p:spPr>
          <p:txBody>
            <a:bodyPr wrap="none" rtlCol="0">
              <a:spAutoFit/>
            </a:bodyPr>
            <a:lstStyle/>
            <a:p>
              <a:r>
                <a:rPr lang="ja-JP" altLang="en-US" sz="1600" b="1" dirty="0"/>
                <a:t>年度</a:t>
              </a:r>
              <a:endParaRPr kumimoji="1" lang="ja-JP" altLang="en-US" sz="1600" b="1" dirty="0"/>
            </a:p>
          </p:txBody>
        </p:sp>
        <p:sp>
          <p:nvSpPr>
            <p:cNvPr id="24" name="テキスト ボックス 23"/>
            <p:cNvSpPr txBox="1"/>
            <p:nvPr/>
          </p:nvSpPr>
          <p:spPr>
            <a:xfrm>
              <a:off x="1881315" y="6536877"/>
              <a:ext cx="550151" cy="307777"/>
            </a:xfrm>
            <a:prstGeom prst="rect">
              <a:avLst/>
            </a:prstGeom>
            <a:noFill/>
          </p:spPr>
          <p:txBody>
            <a:bodyPr wrap="none" rtlCol="0">
              <a:spAutoFit/>
            </a:bodyPr>
            <a:lstStyle/>
            <a:p>
              <a:r>
                <a:rPr kumimoji="1" lang="en-US" altLang="ja-JP" sz="1400" b="1" dirty="0"/>
                <a:t>2016</a:t>
              </a:r>
              <a:endParaRPr kumimoji="1" lang="ja-JP" altLang="en-US" sz="1400" b="1" dirty="0"/>
            </a:p>
          </p:txBody>
        </p:sp>
        <p:sp>
          <p:nvSpPr>
            <p:cNvPr id="27" name="テキスト ボックス 26"/>
            <p:cNvSpPr txBox="1"/>
            <p:nvPr/>
          </p:nvSpPr>
          <p:spPr>
            <a:xfrm>
              <a:off x="3518048" y="6510885"/>
              <a:ext cx="550151" cy="307777"/>
            </a:xfrm>
            <a:prstGeom prst="rect">
              <a:avLst/>
            </a:prstGeom>
            <a:noFill/>
          </p:spPr>
          <p:txBody>
            <a:bodyPr wrap="none" rtlCol="0">
              <a:spAutoFit/>
            </a:bodyPr>
            <a:lstStyle/>
            <a:p>
              <a:r>
                <a:rPr kumimoji="1" lang="en-US" altLang="ja-JP" sz="1400" b="1" dirty="0"/>
                <a:t>2017</a:t>
              </a:r>
              <a:endParaRPr kumimoji="1" lang="ja-JP" altLang="en-US" sz="1400" b="1" dirty="0"/>
            </a:p>
          </p:txBody>
        </p:sp>
        <p:sp>
          <p:nvSpPr>
            <p:cNvPr id="28" name="テキスト ボックス 27"/>
            <p:cNvSpPr txBox="1"/>
            <p:nvPr/>
          </p:nvSpPr>
          <p:spPr>
            <a:xfrm>
              <a:off x="5154781" y="6518711"/>
              <a:ext cx="550151" cy="307777"/>
            </a:xfrm>
            <a:prstGeom prst="rect">
              <a:avLst/>
            </a:prstGeom>
            <a:noFill/>
          </p:spPr>
          <p:txBody>
            <a:bodyPr wrap="none" rtlCol="0">
              <a:spAutoFit/>
            </a:bodyPr>
            <a:lstStyle/>
            <a:p>
              <a:r>
                <a:rPr kumimoji="1" lang="en-US" altLang="ja-JP" sz="1400" b="1" dirty="0"/>
                <a:t>2018</a:t>
              </a:r>
              <a:endParaRPr kumimoji="1" lang="ja-JP" altLang="en-US" sz="1400" b="1" dirty="0"/>
            </a:p>
          </p:txBody>
        </p:sp>
        <p:sp>
          <p:nvSpPr>
            <p:cNvPr id="29" name="テキスト ボックス 28"/>
            <p:cNvSpPr txBox="1"/>
            <p:nvPr/>
          </p:nvSpPr>
          <p:spPr>
            <a:xfrm>
              <a:off x="6794704" y="6518710"/>
              <a:ext cx="550151" cy="307777"/>
            </a:xfrm>
            <a:prstGeom prst="rect">
              <a:avLst/>
            </a:prstGeom>
            <a:noFill/>
          </p:spPr>
          <p:txBody>
            <a:bodyPr wrap="none" rtlCol="0">
              <a:spAutoFit/>
            </a:bodyPr>
            <a:lstStyle/>
            <a:p>
              <a:r>
                <a:rPr kumimoji="1" lang="en-US" altLang="ja-JP" sz="1400" b="1" dirty="0"/>
                <a:t>2019</a:t>
              </a:r>
              <a:endParaRPr kumimoji="1" lang="ja-JP" altLang="en-US" sz="1400" b="1" dirty="0"/>
            </a:p>
          </p:txBody>
        </p:sp>
        <p:sp>
          <p:nvSpPr>
            <p:cNvPr id="31" name="テキスト ボックス 30"/>
            <p:cNvSpPr txBox="1"/>
            <p:nvPr/>
          </p:nvSpPr>
          <p:spPr>
            <a:xfrm>
              <a:off x="8434627" y="6515579"/>
              <a:ext cx="550151" cy="307777"/>
            </a:xfrm>
            <a:prstGeom prst="rect">
              <a:avLst/>
            </a:prstGeom>
            <a:noFill/>
          </p:spPr>
          <p:txBody>
            <a:bodyPr wrap="none" rtlCol="0">
              <a:spAutoFit/>
            </a:bodyPr>
            <a:lstStyle/>
            <a:p>
              <a:r>
                <a:rPr kumimoji="1" lang="en-US" altLang="ja-JP" sz="1400" b="1" dirty="0"/>
                <a:t>2020</a:t>
              </a:r>
              <a:endParaRPr kumimoji="1" lang="ja-JP" altLang="en-US" sz="1400" b="1" dirty="0"/>
            </a:p>
          </p:txBody>
        </p:sp>
        <p:cxnSp>
          <p:nvCxnSpPr>
            <p:cNvPr id="32" name="直線コネクタ 31"/>
            <p:cNvCxnSpPr/>
            <p:nvPr/>
          </p:nvCxnSpPr>
          <p:spPr>
            <a:xfrm>
              <a:off x="756189" y="5895866"/>
              <a:ext cx="90256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76505" y="4545716"/>
              <a:ext cx="90256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756189" y="3195566"/>
              <a:ext cx="90256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2000305" y="5535826"/>
              <a:ext cx="370131" cy="945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614550" y="5670841"/>
              <a:ext cx="370131" cy="8100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5221791" y="4545716"/>
              <a:ext cx="370131" cy="19327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6884713" y="3420591"/>
              <a:ext cx="370131" cy="30603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p:nvPr/>
          </p:nvCxnSpPr>
          <p:spPr>
            <a:xfrm>
              <a:off x="756189" y="1845416"/>
              <a:ext cx="902569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8504636" y="1395367"/>
              <a:ext cx="370131" cy="5083084"/>
            </a:xfrm>
            <a:prstGeom prst="rect">
              <a:avLst/>
            </a:prstGeom>
            <a:gradFill flip="none" rotWithShape="1">
              <a:gsLst>
                <a:gs pos="0">
                  <a:schemeClr val="accent1">
                    <a:lumMod val="0"/>
                    <a:lumOff val="100000"/>
                  </a:schemeClr>
                </a:gs>
                <a:gs pos="46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6884713" y="2449370"/>
              <a:ext cx="370131" cy="971221"/>
            </a:xfrm>
            <a:prstGeom prst="rect">
              <a:avLst/>
            </a:prstGeom>
            <a:pattFill prst="pct3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149813" y="5700601"/>
              <a:ext cx="550151" cy="307777"/>
            </a:xfrm>
            <a:prstGeom prst="rect">
              <a:avLst/>
            </a:prstGeom>
            <a:noFill/>
          </p:spPr>
          <p:txBody>
            <a:bodyPr wrap="none" rtlCol="0">
              <a:spAutoFit/>
            </a:bodyPr>
            <a:lstStyle/>
            <a:p>
              <a:r>
                <a:rPr kumimoji="1" lang="en-US" altLang="ja-JP" sz="1400" b="1" dirty="0"/>
                <a:t>2000</a:t>
              </a:r>
              <a:endParaRPr kumimoji="1" lang="ja-JP" altLang="en-US" sz="1400" b="1" dirty="0"/>
            </a:p>
          </p:txBody>
        </p:sp>
        <p:sp>
          <p:nvSpPr>
            <p:cNvPr id="45" name="テキスト ボックス 44"/>
            <p:cNvSpPr txBox="1"/>
            <p:nvPr/>
          </p:nvSpPr>
          <p:spPr>
            <a:xfrm>
              <a:off x="149812" y="4391827"/>
              <a:ext cx="550151" cy="307777"/>
            </a:xfrm>
            <a:prstGeom prst="rect">
              <a:avLst/>
            </a:prstGeom>
            <a:noFill/>
          </p:spPr>
          <p:txBody>
            <a:bodyPr wrap="none" rtlCol="0">
              <a:spAutoFit/>
            </a:bodyPr>
            <a:lstStyle/>
            <a:p>
              <a:r>
                <a:rPr lang="en-US" altLang="ja-JP" sz="1400" b="1" dirty="0"/>
                <a:t>3</a:t>
              </a:r>
              <a:r>
                <a:rPr kumimoji="1" lang="en-US" altLang="ja-JP" sz="1400" b="1" dirty="0"/>
                <a:t>000</a:t>
              </a:r>
              <a:endParaRPr kumimoji="1" lang="ja-JP" altLang="en-US" sz="1400" b="1" dirty="0"/>
            </a:p>
          </p:txBody>
        </p:sp>
        <p:sp>
          <p:nvSpPr>
            <p:cNvPr id="46" name="テキスト ボックス 45"/>
            <p:cNvSpPr txBox="1"/>
            <p:nvPr/>
          </p:nvSpPr>
          <p:spPr>
            <a:xfrm>
              <a:off x="149811" y="3041677"/>
              <a:ext cx="550151" cy="307777"/>
            </a:xfrm>
            <a:prstGeom prst="rect">
              <a:avLst/>
            </a:prstGeom>
            <a:noFill/>
          </p:spPr>
          <p:txBody>
            <a:bodyPr wrap="none" rtlCol="0">
              <a:spAutoFit/>
            </a:bodyPr>
            <a:lstStyle/>
            <a:p>
              <a:r>
                <a:rPr lang="en-US" altLang="ja-JP" sz="1400" b="1" dirty="0"/>
                <a:t>4</a:t>
              </a:r>
              <a:r>
                <a:rPr kumimoji="1" lang="en-US" altLang="ja-JP" sz="1400" b="1" dirty="0"/>
                <a:t>000</a:t>
              </a:r>
              <a:endParaRPr kumimoji="1" lang="ja-JP" altLang="en-US" sz="1400" b="1" dirty="0"/>
            </a:p>
          </p:txBody>
        </p:sp>
        <p:sp>
          <p:nvSpPr>
            <p:cNvPr id="47" name="テキスト ボックス 46"/>
            <p:cNvSpPr txBox="1"/>
            <p:nvPr/>
          </p:nvSpPr>
          <p:spPr>
            <a:xfrm>
              <a:off x="144239" y="1682537"/>
              <a:ext cx="550151" cy="307777"/>
            </a:xfrm>
            <a:prstGeom prst="rect">
              <a:avLst/>
            </a:prstGeom>
            <a:noFill/>
          </p:spPr>
          <p:txBody>
            <a:bodyPr wrap="none" rtlCol="0">
              <a:spAutoFit/>
            </a:bodyPr>
            <a:lstStyle/>
            <a:p>
              <a:r>
                <a:rPr lang="en-US" altLang="ja-JP" sz="1400" b="1" dirty="0"/>
                <a:t>5</a:t>
              </a:r>
              <a:r>
                <a:rPr kumimoji="1" lang="en-US" altLang="ja-JP" sz="1400" b="1" dirty="0"/>
                <a:t>000</a:t>
              </a:r>
              <a:endParaRPr kumimoji="1" lang="ja-JP" altLang="en-US" sz="1400" b="1" dirty="0"/>
            </a:p>
          </p:txBody>
        </p:sp>
        <p:sp>
          <p:nvSpPr>
            <p:cNvPr id="48" name="テキスト ボックス 47"/>
            <p:cNvSpPr txBox="1"/>
            <p:nvPr/>
          </p:nvSpPr>
          <p:spPr>
            <a:xfrm>
              <a:off x="8439436" y="1021244"/>
              <a:ext cx="545342" cy="523220"/>
            </a:xfrm>
            <a:prstGeom prst="rect">
              <a:avLst/>
            </a:prstGeom>
            <a:noFill/>
          </p:spPr>
          <p:txBody>
            <a:bodyPr wrap="none" rtlCol="0">
              <a:spAutoFit/>
            </a:bodyPr>
            <a:lstStyle/>
            <a:p>
              <a:r>
                <a:rPr kumimoji="1" lang="ja-JP" altLang="en-US" sz="2800" b="1" dirty="0">
                  <a:solidFill>
                    <a:srgbClr val="FF0000"/>
                  </a:solidFill>
                </a:rPr>
                <a:t>？</a:t>
              </a:r>
            </a:p>
          </p:txBody>
        </p:sp>
      </p:grpSp>
      <p:pic>
        <p:nvPicPr>
          <p:cNvPr id="52" name="図 5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1605541" y="697306"/>
            <a:ext cx="441098" cy="418685"/>
          </a:xfrm>
          <a:prstGeom prst="rect">
            <a:avLst/>
          </a:prstGeom>
        </p:spPr>
      </p:pic>
      <p:pic>
        <p:nvPicPr>
          <p:cNvPr id="53" name="図 5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9724" y="1177774"/>
            <a:ext cx="451555" cy="547651"/>
          </a:xfrm>
          <a:prstGeom prst="rect">
            <a:avLst/>
          </a:prstGeom>
        </p:spPr>
      </p:pic>
      <p:sp>
        <p:nvSpPr>
          <p:cNvPr id="54" name="テキスト ボックス 53"/>
          <p:cNvSpPr txBox="1"/>
          <p:nvPr/>
        </p:nvSpPr>
        <p:spPr>
          <a:xfrm>
            <a:off x="2041279" y="776182"/>
            <a:ext cx="2484976" cy="338554"/>
          </a:xfrm>
          <a:prstGeom prst="rect">
            <a:avLst/>
          </a:prstGeom>
          <a:noFill/>
        </p:spPr>
        <p:txBody>
          <a:bodyPr wrap="none" rtlCol="0">
            <a:spAutoFit/>
          </a:bodyPr>
          <a:lstStyle/>
          <a:p>
            <a:r>
              <a:rPr kumimoji="1" lang="ja-JP" altLang="en-US" sz="1400" b="1" dirty="0"/>
              <a:t>：</a:t>
            </a:r>
            <a:r>
              <a:rPr kumimoji="1" lang="ja-JP" altLang="en-US" sz="1600" b="1" dirty="0"/>
              <a:t>激甚災害指定された台風</a:t>
            </a:r>
          </a:p>
        </p:txBody>
      </p:sp>
      <p:sp>
        <p:nvSpPr>
          <p:cNvPr id="55" name="テキスト ボックス 54"/>
          <p:cNvSpPr txBox="1"/>
          <p:nvPr/>
        </p:nvSpPr>
        <p:spPr>
          <a:xfrm>
            <a:off x="2041279" y="1306099"/>
            <a:ext cx="2484976" cy="338554"/>
          </a:xfrm>
          <a:prstGeom prst="rect">
            <a:avLst/>
          </a:prstGeom>
          <a:noFill/>
        </p:spPr>
        <p:txBody>
          <a:bodyPr wrap="none" rtlCol="0">
            <a:spAutoFit/>
          </a:bodyPr>
          <a:lstStyle/>
          <a:p>
            <a:r>
              <a:rPr kumimoji="1" lang="ja-JP" altLang="en-US" sz="1400" b="1" dirty="0"/>
              <a:t>：</a:t>
            </a:r>
            <a:r>
              <a:rPr kumimoji="1" lang="ja-JP" altLang="en-US" sz="1600" b="1" dirty="0"/>
              <a:t>激甚災害指定された豪雨</a:t>
            </a:r>
          </a:p>
        </p:txBody>
      </p:sp>
      <p:pic>
        <p:nvPicPr>
          <p:cNvPr id="56" name="図 5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1770710" y="5354166"/>
            <a:ext cx="441098" cy="418685"/>
          </a:xfrm>
          <a:prstGeom prst="rect">
            <a:avLst/>
          </a:prstGeom>
        </p:spPr>
      </p:pic>
      <p:sp>
        <p:nvSpPr>
          <p:cNvPr id="57" name="テキスト ボックス 56"/>
          <p:cNvSpPr txBox="1"/>
          <p:nvPr/>
        </p:nvSpPr>
        <p:spPr>
          <a:xfrm>
            <a:off x="2238571" y="5418877"/>
            <a:ext cx="429926" cy="338554"/>
          </a:xfrm>
          <a:prstGeom prst="rect">
            <a:avLst/>
          </a:prstGeom>
          <a:noFill/>
        </p:spPr>
        <p:txBody>
          <a:bodyPr wrap="none" rtlCol="0">
            <a:spAutoFit/>
          </a:bodyPr>
          <a:lstStyle/>
          <a:p>
            <a:r>
              <a:rPr kumimoji="1" lang="ja-JP" altLang="en-US" sz="1600" b="1" dirty="0">
                <a:solidFill>
                  <a:srgbClr val="FF0000"/>
                </a:solidFill>
              </a:rPr>
              <a:t>：５</a:t>
            </a:r>
          </a:p>
        </p:txBody>
      </p:sp>
      <p:pic>
        <p:nvPicPr>
          <p:cNvPr id="58" name="図 5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9924" y="4759258"/>
            <a:ext cx="451555" cy="547651"/>
          </a:xfrm>
          <a:prstGeom prst="rect">
            <a:avLst/>
          </a:prstGeom>
        </p:spPr>
      </p:pic>
      <p:sp>
        <p:nvSpPr>
          <p:cNvPr id="59" name="テキスト ボックス 58"/>
          <p:cNvSpPr txBox="1"/>
          <p:nvPr/>
        </p:nvSpPr>
        <p:spPr>
          <a:xfrm>
            <a:off x="2261479" y="4887583"/>
            <a:ext cx="429926" cy="338554"/>
          </a:xfrm>
          <a:prstGeom prst="rect">
            <a:avLst/>
          </a:prstGeom>
          <a:noFill/>
        </p:spPr>
        <p:txBody>
          <a:bodyPr wrap="none" rtlCol="0">
            <a:spAutoFit/>
          </a:bodyPr>
          <a:lstStyle/>
          <a:p>
            <a:r>
              <a:rPr kumimoji="1" lang="ja-JP" altLang="en-US" sz="1600" b="1" dirty="0">
                <a:solidFill>
                  <a:srgbClr val="FF0000"/>
                </a:solidFill>
              </a:rPr>
              <a:t>：</a:t>
            </a:r>
            <a:r>
              <a:rPr lang="ja-JP" altLang="en-US" sz="1600" b="1" dirty="0">
                <a:solidFill>
                  <a:srgbClr val="FF0000"/>
                </a:solidFill>
              </a:rPr>
              <a:t>０</a:t>
            </a:r>
            <a:endParaRPr kumimoji="1" lang="ja-JP" altLang="en-US" sz="1600" b="1" dirty="0">
              <a:solidFill>
                <a:srgbClr val="FF0000"/>
              </a:solidFill>
            </a:endParaRPr>
          </a:p>
        </p:txBody>
      </p:sp>
      <p:pic>
        <p:nvPicPr>
          <p:cNvPr id="64" name="図 6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3439575" y="5478194"/>
            <a:ext cx="441098" cy="418685"/>
          </a:xfrm>
          <a:prstGeom prst="rect">
            <a:avLst/>
          </a:prstGeom>
        </p:spPr>
      </p:pic>
      <p:sp>
        <p:nvSpPr>
          <p:cNvPr id="65" name="テキスト ボックス 64"/>
          <p:cNvSpPr txBox="1"/>
          <p:nvPr/>
        </p:nvSpPr>
        <p:spPr>
          <a:xfrm>
            <a:off x="3907436" y="5542905"/>
            <a:ext cx="429926" cy="338554"/>
          </a:xfrm>
          <a:prstGeom prst="rect">
            <a:avLst/>
          </a:prstGeom>
          <a:noFill/>
        </p:spPr>
        <p:txBody>
          <a:bodyPr wrap="none" rtlCol="0">
            <a:spAutoFit/>
          </a:bodyPr>
          <a:lstStyle/>
          <a:p>
            <a:r>
              <a:rPr kumimoji="1" lang="ja-JP" altLang="en-US" sz="1600" b="1" dirty="0">
                <a:solidFill>
                  <a:srgbClr val="FF0000"/>
                </a:solidFill>
              </a:rPr>
              <a:t>：２</a:t>
            </a:r>
          </a:p>
        </p:txBody>
      </p:sp>
      <p:pic>
        <p:nvPicPr>
          <p:cNvPr id="66" name="図 6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78789" y="4883286"/>
            <a:ext cx="451555" cy="547651"/>
          </a:xfrm>
          <a:prstGeom prst="rect">
            <a:avLst/>
          </a:prstGeom>
        </p:spPr>
      </p:pic>
      <p:sp>
        <p:nvSpPr>
          <p:cNvPr id="67" name="テキスト ボックス 66"/>
          <p:cNvSpPr txBox="1"/>
          <p:nvPr/>
        </p:nvSpPr>
        <p:spPr>
          <a:xfrm>
            <a:off x="3930344" y="5011611"/>
            <a:ext cx="429926" cy="338554"/>
          </a:xfrm>
          <a:prstGeom prst="rect">
            <a:avLst/>
          </a:prstGeom>
          <a:noFill/>
        </p:spPr>
        <p:txBody>
          <a:bodyPr wrap="none" rtlCol="0">
            <a:spAutoFit/>
          </a:bodyPr>
          <a:lstStyle/>
          <a:p>
            <a:r>
              <a:rPr kumimoji="1" lang="ja-JP" altLang="en-US" sz="1600" b="1" dirty="0">
                <a:solidFill>
                  <a:srgbClr val="FF0000"/>
                </a:solidFill>
              </a:rPr>
              <a:t>：</a:t>
            </a:r>
            <a:r>
              <a:rPr lang="ja-JP" altLang="en-US" sz="1600" b="1" dirty="0">
                <a:solidFill>
                  <a:srgbClr val="FF0000"/>
                </a:solidFill>
              </a:rPr>
              <a:t>１</a:t>
            </a:r>
            <a:endParaRPr kumimoji="1" lang="ja-JP" altLang="en-US" sz="1600" b="1" dirty="0">
              <a:solidFill>
                <a:srgbClr val="FF0000"/>
              </a:solidFill>
            </a:endParaRPr>
          </a:p>
        </p:txBody>
      </p:sp>
      <p:pic>
        <p:nvPicPr>
          <p:cNvPr id="68" name="図 6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4929189" y="4328773"/>
            <a:ext cx="441098" cy="418685"/>
          </a:xfrm>
          <a:prstGeom prst="rect">
            <a:avLst/>
          </a:prstGeom>
        </p:spPr>
      </p:pic>
      <p:sp>
        <p:nvSpPr>
          <p:cNvPr id="69" name="テキスト ボックス 68"/>
          <p:cNvSpPr txBox="1"/>
          <p:nvPr/>
        </p:nvSpPr>
        <p:spPr>
          <a:xfrm>
            <a:off x="5397050" y="4393484"/>
            <a:ext cx="429926" cy="338554"/>
          </a:xfrm>
          <a:prstGeom prst="rect">
            <a:avLst/>
          </a:prstGeom>
          <a:noFill/>
        </p:spPr>
        <p:txBody>
          <a:bodyPr wrap="none" rtlCol="0">
            <a:spAutoFit/>
          </a:bodyPr>
          <a:lstStyle/>
          <a:p>
            <a:r>
              <a:rPr kumimoji="1" lang="ja-JP" altLang="en-US" sz="1600" b="1" dirty="0">
                <a:solidFill>
                  <a:srgbClr val="FF0000"/>
                </a:solidFill>
              </a:rPr>
              <a:t>：８</a:t>
            </a:r>
          </a:p>
        </p:txBody>
      </p:sp>
      <p:pic>
        <p:nvPicPr>
          <p:cNvPr id="70" name="図 6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8403" y="3733865"/>
            <a:ext cx="451555" cy="547651"/>
          </a:xfrm>
          <a:prstGeom prst="rect">
            <a:avLst/>
          </a:prstGeom>
        </p:spPr>
      </p:pic>
      <p:sp>
        <p:nvSpPr>
          <p:cNvPr id="71" name="テキスト ボックス 70"/>
          <p:cNvSpPr txBox="1"/>
          <p:nvPr/>
        </p:nvSpPr>
        <p:spPr>
          <a:xfrm>
            <a:off x="5419958" y="3862190"/>
            <a:ext cx="429926" cy="338554"/>
          </a:xfrm>
          <a:prstGeom prst="rect">
            <a:avLst/>
          </a:prstGeom>
          <a:noFill/>
        </p:spPr>
        <p:txBody>
          <a:bodyPr wrap="none" rtlCol="0">
            <a:spAutoFit/>
          </a:bodyPr>
          <a:lstStyle/>
          <a:p>
            <a:r>
              <a:rPr kumimoji="1" lang="ja-JP" altLang="en-US" sz="1600" b="1" dirty="0">
                <a:solidFill>
                  <a:srgbClr val="FF0000"/>
                </a:solidFill>
              </a:rPr>
              <a:t>：</a:t>
            </a:r>
            <a:r>
              <a:rPr lang="ja-JP" altLang="en-US" sz="1600" b="1" dirty="0">
                <a:solidFill>
                  <a:srgbClr val="FF0000"/>
                </a:solidFill>
              </a:rPr>
              <a:t>１</a:t>
            </a:r>
            <a:endParaRPr kumimoji="1" lang="ja-JP" altLang="en-US" sz="1600" b="1" dirty="0">
              <a:solidFill>
                <a:srgbClr val="FF0000"/>
              </a:solidFill>
            </a:endParaRPr>
          </a:p>
        </p:txBody>
      </p:sp>
      <p:pic>
        <p:nvPicPr>
          <p:cNvPr id="72" name="図 7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V="1">
            <a:off x="6676829" y="2166357"/>
            <a:ext cx="441098" cy="418685"/>
          </a:xfrm>
          <a:prstGeom prst="rect">
            <a:avLst/>
          </a:prstGeom>
        </p:spPr>
      </p:pic>
      <p:sp>
        <p:nvSpPr>
          <p:cNvPr id="73" name="テキスト ボックス 72"/>
          <p:cNvSpPr txBox="1"/>
          <p:nvPr/>
        </p:nvSpPr>
        <p:spPr>
          <a:xfrm>
            <a:off x="7144690" y="2231068"/>
            <a:ext cx="429926" cy="338554"/>
          </a:xfrm>
          <a:prstGeom prst="rect">
            <a:avLst/>
          </a:prstGeom>
          <a:noFill/>
        </p:spPr>
        <p:txBody>
          <a:bodyPr wrap="none" rtlCol="0">
            <a:spAutoFit/>
          </a:bodyPr>
          <a:lstStyle/>
          <a:p>
            <a:r>
              <a:rPr kumimoji="1" lang="ja-JP" altLang="en-US" sz="1600" b="1" dirty="0">
                <a:solidFill>
                  <a:srgbClr val="FF0000"/>
                </a:solidFill>
              </a:rPr>
              <a:t>：９</a:t>
            </a:r>
          </a:p>
        </p:txBody>
      </p:sp>
      <p:pic>
        <p:nvPicPr>
          <p:cNvPr id="74" name="図 7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6043" y="1571449"/>
            <a:ext cx="451555" cy="547651"/>
          </a:xfrm>
          <a:prstGeom prst="rect">
            <a:avLst/>
          </a:prstGeom>
        </p:spPr>
      </p:pic>
      <p:sp>
        <p:nvSpPr>
          <p:cNvPr id="75" name="テキスト ボックス 74"/>
          <p:cNvSpPr txBox="1"/>
          <p:nvPr/>
        </p:nvSpPr>
        <p:spPr>
          <a:xfrm>
            <a:off x="7167598" y="1699774"/>
            <a:ext cx="429926" cy="338554"/>
          </a:xfrm>
          <a:prstGeom prst="rect">
            <a:avLst/>
          </a:prstGeom>
          <a:noFill/>
        </p:spPr>
        <p:txBody>
          <a:bodyPr wrap="none" rtlCol="0">
            <a:spAutoFit/>
          </a:bodyPr>
          <a:lstStyle/>
          <a:p>
            <a:r>
              <a:rPr kumimoji="1" lang="ja-JP" altLang="en-US" sz="1600" b="1" dirty="0">
                <a:solidFill>
                  <a:srgbClr val="FF0000"/>
                </a:solidFill>
              </a:rPr>
              <a:t>：</a:t>
            </a:r>
            <a:r>
              <a:rPr lang="ja-JP" altLang="en-US" sz="1600" b="1" dirty="0">
                <a:solidFill>
                  <a:srgbClr val="FF0000"/>
                </a:solidFill>
              </a:rPr>
              <a:t>０</a:t>
            </a:r>
            <a:endParaRPr kumimoji="1" lang="ja-JP" altLang="en-US" sz="1600" b="1" dirty="0">
              <a:solidFill>
                <a:srgbClr val="FF0000"/>
              </a:solidFill>
            </a:endParaRPr>
          </a:p>
        </p:txBody>
      </p:sp>
      <p:sp>
        <p:nvSpPr>
          <p:cNvPr id="76" name="テキスト ボックス 75"/>
          <p:cNvSpPr txBox="1"/>
          <p:nvPr/>
        </p:nvSpPr>
        <p:spPr>
          <a:xfrm>
            <a:off x="3112226" y="4371113"/>
            <a:ext cx="1425390" cy="338554"/>
          </a:xfrm>
          <a:prstGeom prst="rect">
            <a:avLst/>
          </a:prstGeom>
          <a:solidFill>
            <a:srgbClr val="FFFF00"/>
          </a:solidFill>
        </p:spPr>
        <p:txBody>
          <a:bodyPr wrap="none" rtlCol="0">
            <a:spAutoFit/>
          </a:bodyPr>
          <a:lstStyle/>
          <a:p>
            <a:r>
              <a:rPr kumimoji="1" lang="ja-JP" altLang="en-US" sz="1600" b="1" dirty="0">
                <a:solidFill>
                  <a:srgbClr val="FF0000"/>
                </a:solidFill>
              </a:rPr>
              <a:t>九州北部豪雨</a:t>
            </a:r>
          </a:p>
        </p:txBody>
      </p:sp>
      <p:sp>
        <p:nvSpPr>
          <p:cNvPr id="77" name="テキスト ボックス 76"/>
          <p:cNvSpPr txBox="1"/>
          <p:nvPr/>
        </p:nvSpPr>
        <p:spPr>
          <a:xfrm>
            <a:off x="4576376" y="3005882"/>
            <a:ext cx="1385316" cy="338554"/>
          </a:xfrm>
          <a:prstGeom prst="rect">
            <a:avLst/>
          </a:prstGeom>
          <a:solidFill>
            <a:srgbClr val="FFFF00"/>
          </a:solidFill>
        </p:spPr>
        <p:txBody>
          <a:bodyPr wrap="none" rtlCol="0">
            <a:spAutoFit/>
          </a:bodyPr>
          <a:lstStyle/>
          <a:p>
            <a:r>
              <a:rPr lang="en-US" altLang="ja-JP" sz="1600" b="1" dirty="0">
                <a:solidFill>
                  <a:srgbClr val="FF0000"/>
                </a:solidFill>
              </a:rPr>
              <a:t>H30</a:t>
            </a:r>
            <a:r>
              <a:rPr lang="ja-JP" altLang="en-US" sz="1600" b="1" dirty="0">
                <a:solidFill>
                  <a:srgbClr val="FF0000"/>
                </a:solidFill>
              </a:rPr>
              <a:t>　</a:t>
            </a:r>
            <a:r>
              <a:rPr lang="en-US" altLang="ja-JP" sz="1600" b="1" dirty="0">
                <a:solidFill>
                  <a:srgbClr val="FF0000"/>
                </a:solidFill>
              </a:rPr>
              <a:t>7</a:t>
            </a:r>
            <a:r>
              <a:rPr lang="ja-JP" altLang="en-US" sz="1600" b="1" dirty="0">
                <a:solidFill>
                  <a:srgbClr val="FF0000"/>
                </a:solidFill>
              </a:rPr>
              <a:t>月</a:t>
            </a:r>
            <a:r>
              <a:rPr kumimoji="1" lang="ja-JP" altLang="en-US" sz="1600" b="1" dirty="0">
                <a:solidFill>
                  <a:srgbClr val="FF0000"/>
                </a:solidFill>
              </a:rPr>
              <a:t>豪雨</a:t>
            </a:r>
          </a:p>
        </p:txBody>
      </p:sp>
      <p:sp>
        <p:nvSpPr>
          <p:cNvPr id="78" name="テキスト ボックス 77"/>
          <p:cNvSpPr txBox="1"/>
          <p:nvPr/>
        </p:nvSpPr>
        <p:spPr>
          <a:xfrm>
            <a:off x="4772483" y="3388105"/>
            <a:ext cx="1013419" cy="338554"/>
          </a:xfrm>
          <a:prstGeom prst="rect">
            <a:avLst/>
          </a:prstGeom>
          <a:solidFill>
            <a:srgbClr val="FFFF00"/>
          </a:solidFill>
        </p:spPr>
        <p:txBody>
          <a:bodyPr wrap="none" rtlCol="0">
            <a:spAutoFit/>
          </a:bodyPr>
          <a:lstStyle/>
          <a:p>
            <a:r>
              <a:rPr lang="ja-JP" altLang="en-US" sz="1600" b="1" dirty="0">
                <a:solidFill>
                  <a:srgbClr val="FF0000"/>
                </a:solidFill>
              </a:rPr>
              <a:t>台風</a:t>
            </a:r>
            <a:r>
              <a:rPr lang="en-US" altLang="ja-JP" sz="1600" b="1" dirty="0">
                <a:solidFill>
                  <a:srgbClr val="FF0000"/>
                </a:solidFill>
              </a:rPr>
              <a:t>10</a:t>
            </a:r>
            <a:r>
              <a:rPr lang="ja-JP" altLang="en-US" sz="1600" b="1" dirty="0">
                <a:solidFill>
                  <a:srgbClr val="FF0000"/>
                </a:solidFill>
              </a:rPr>
              <a:t>号</a:t>
            </a:r>
            <a:endParaRPr kumimoji="1" lang="ja-JP" altLang="en-US" sz="1600" b="1" dirty="0">
              <a:solidFill>
                <a:srgbClr val="FF0000"/>
              </a:solidFill>
            </a:endParaRPr>
          </a:p>
        </p:txBody>
      </p:sp>
      <p:sp>
        <p:nvSpPr>
          <p:cNvPr id="79" name="テキスト ボックス 78"/>
          <p:cNvSpPr txBox="1"/>
          <p:nvPr/>
        </p:nvSpPr>
        <p:spPr>
          <a:xfrm>
            <a:off x="6377120" y="1177774"/>
            <a:ext cx="1566454" cy="338554"/>
          </a:xfrm>
          <a:prstGeom prst="rect">
            <a:avLst/>
          </a:prstGeom>
          <a:solidFill>
            <a:srgbClr val="FFFF00"/>
          </a:solidFill>
        </p:spPr>
        <p:txBody>
          <a:bodyPr wrap="none" rtlCol="0">
            <a:spAutoFit/>
          </a:bodyPr>
          <a:lstStyle/>
          <a:p>
            <a:r>
              <a:rPr lang="ja-JP" altLang="en-US" sz="1600" b="1" dirty="0">
                <a:solidFill>
                  <a:srgbClr val="FF0000"/>
                </a:solidFill>
              </a:rPr>
              <a:t>台風</a:t>
            </a:r>
            <a:r>
              <a:rPr lang="en-US" altLang="ja-JP" sz="1600" b="1" dirty="0">
                <a:solidFill>
                  <a:srgbClr val="FF0000"/>
                </a:solidFill>
              </a:rPr>
              <a:t>15</a:t>
            </a:r>
            <a:r>
              <a:rPr lang="ja-JP" altLang="en-US" sz="1600" b="1" dirty="0">
                <a:solidFill>
                  <a:srgbClr val="FF0000"/>
                </a:solidFill>
              </a:rPr>
              <a:t>号、</a:t>
            </a:r>
            <a:r>
              <a:rPr lang="en-US" altLang="ja-JP" sz="1600" b="1" dirty="0">
                <a:solidFill>
                  <a:srgbClr val="FF0000"/>
                </a:solidFill>
              </a:rPr>
              <a:t>19</a:t>
            </a:r>
            <a:r>
              <a:rPr lang="ja-JP" altLang="en-US" sz="1600" b="1" dirty="0">
                <a:solidFill>
                  <a:srgbClr val="FF0000"/>
                </a:solidFill>
              </a:rPr>
              <a:t>号</a:t>
            </a:r>
            <a:endParaRPr kumimoji="1" lang="ja-JP" altLang="en-US" sz="1600" b="1" dirty="0">
              <a:solidFill>
                <a:srgbClr val="FF0000"/>
              </a:solidFill>
            </a:endParaRPr>
          </a:p>
        </p:txBody>
      </p:sp>
      <p:sp>
        <p:nvSpPr>
          <p:cNvPr id="2" name="矢印: 右 1">
            <a:extLst>
              <a:ext uri="{FF2B5EF4-FFF2-40B4-BE49-F238E27FC236}">
                <a16:creationId xmlns:a16="http://schemas.microsoft.com/office/drawing/2014/main" id="{B8BFD4BB-A634-4D17-A306-FC9C2DFB957A}"/>
              </a:ext>
            </a:extLst>
          </p:cNvPr>
          <p:cNvSpPr/>
          <p:nvPr/>
        </p:nvSpPr>
        <p:spPr>
          <a:xfrm rot="20139651">
            <a:off x="453998" y="2362553"/>
            <a:ext cx="6139708" cy="965367"/>
          </a:xfrm>
          <a:prstGeom prst="rightArrow">
            <a:avLst>
              <a:gd name="adj1" fmla="val 42819"/>
              <a:gd name="adj2" fmla="val 9768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水害対策のため浸水防止設備増加傾向</a:t>
            </a:r>
          </a:p>
        </p:txBody>
      </p:sp>
    </p:spTree>
    <p:extLst>
      <p:ext uri="{BB962C8B-B14F-4D97-AF65-F5344CB8AC3E}">
        <p14:creationId xmlns:p14="http://schemas.microsoft.com/office/powerpoint/2010/main" val="207766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２．</a:t>
            </a:r>
            <a:r>
              <a:rPr lang="en-US" altLang="ja-JP" dirty="0"/>
              <a:t>JSDA</a:t>
            </a:r>
            <a:r>
              <a:rPr lang="ja-JP" altLang="en-US" dirty="0"/>
              <a:t>の参画と活動</a:t>
            </a:r>
          </a:p>
        </p:txBody>
      </p:sp>
      <p:sp>
        <p:nvSpPr>
          <p:cNvPr id="30" name="テキスト ボックス 29"/>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action</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61835" y="1723199"/>
            <a:ext cx="3510390" cy="4274516"/>
          </a:xfrm>
          <a:prstGeom prst="rect">
            <a:avLst/>
          </a:prstGeom>
          <a:ln>
            <a:solidFill>
              <a:schemeClr val="tx1"/>
            </a:solidFill>
          </a:ln>
          <a:effectLst>
            <a:outerShdw blurRad="50800" dist="38100" dir="2700000" algn="tl" rotWithShape="0">
              <a:prstClr val="black">
                <a:alpha val="40000"/>
              </a:prstClr>
            </a:outerShdw>
          </a:effectLst>
        </p:spPr>
      </p:pic>
      <p:grpSp>
        <p:nvGrpSpPr>
          <p:cNvPr id="11" name="グループ化 10"/>
          <p:cNvGrpSpPr/>
          <p:nvPr/>
        </p:nvGrpSpPr>
        <p:grpSpPr>
          <a:xfrm>
            <a:off x="553071" y="1030596"/>
            <a:ext cx="4995555" cy="1782849"/>
            <a:chOff x="1206240" y="815398"/>
            <a:chExt cx="4995555" cy="1782849"/>
          </a:xfrm>
        </p:grpSpPr>
        <p:grpSp>
          <p:nvGrpSpPr>
            <p:cNvPr id="7" name="グループ化 6"/>
            <p:cNvGrpSpPr/>
            <p:nvPr/>
          </p:nvGrpSpPr>
          <p:grpSpPr>
            <a:xfrm>
              <a:off x="1206240" y="1364028"/>
              <a:ext cx="4995555" cy="1234219"/>
              <a:chOff x="1161235" y="1350361"/>
              <a:chExt cx="4995555" cy="1234219"/>
            </a:xfrm>
          </p:grpSpPr>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552">
                <a:off x="1161235" y="1350361"/>
                <a:ext cx="4995555" cy="1080199"/>
              </a:xfrm>
              <a:prstGeom prst="rect">
                <a:avLst/>
              </a:prstGeom>
            </p:spPr>
          </p:pic>
          <p:sp>
            <p:nvSpPr>
              <p:cNvPr id="6" name="円/楕円 5"/>
              <p:cNvSpPr/>
              <p:nvPr/>
            </p:nvSpPr>
            <p:spPr>
              <a:xfrm rot="332088">
                <a:off x="3816530" y="2025436"/>
                <a:ext cx="1557136" cy="55914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1476269" y="815398"/>
              <a:ext cx="1103219" cy="338554"/>
            </a:xfrm>
            <a:prstGeom prst="rect">
              <a:avLst/>
            </a:prstGeom>
            <a:solidFill>
              <a:srgbClr val="FFFF00"/>
            </a:solidFill>
            <a:ln w="25400" cmpd="sng">
              <a:solidFill>
                <a:srgbClr val="FFC000"/>
              </a:solidFill>
            </a:ln>
          </p:spPr>
          <p:txBody>
            <a:bodyPr wrap="square" rtlCol="0">
              <a:spAutoFit/>
            </a:bodyPr>
            <a:lstStyle/>
            <a:p>
              <a:pPr algn="ctr"/>
              <a:r>
                <a:rPr kumimoji="1" lang="ja-JP" altLang="en-US" sz="1600" b="1" dirty="0"/>
                <a:t>旧郵政</a:t>
              </a:r>
            </a:p>
          </p:txBody>
        </p:sp>
      </p:grpSp>
      <p:grpSp>
        <p:nvGrpSpPr>
          <p:cNvPr id="12" name="グループ化 11"/>
          <p:cNvGrpSpPr/>
          <p:nvPr/>
        </p:nvGrpSpPr>
        <p:grpSpPr>
          <a:xfrm>
            <a:off x="524359" y="4650764"/>
            <a:ext cx="5052979" cy="1770461"/>
            <a:chOff x="433285" y="4274418"/>
            <a:chExt cx="4956163" cy="1957192"/>
          </a:xfrm>
        </p:grpSpPr>
        <p:grpSp>
          <p:nvGrpSpPr>
            <p:cNvPr id="8" name="グループ化 7"/>
            <p:cNvGrpSpPr/>
            <p:nvPr/>
          </p:nvGrpSpPr>
          <p:grpSpPr>
            <a:xfrm>
              <a:off x="578367" y="4977299"/>
              <a:ext cx="4811081" cy="1254311"/>
              <a:chOff x="521460" y="4977299"/>
              <a:chExt cx="4811081" cy="1254311"/>
            </a:xfrm>
          </p:grpSpPr>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335226">
                <a:off x="521460" y="4977299"/>
                <a:ext cx="4811081" cy="1254311"/>
              </a:xfrm>
              <a:prstGeom prst="rect">
                <a:avLst/>
              </a:prstGeom>
            </p:spPr>
          </p:pic>
          <p:sp>
            <p:nvSpPr>
              <p:cNvPr id="10" name="円/楕円 9"/>
              <p:cNvSpPr/>
              <p:nvPr/>
            </p:nvSpPr>
            <p:spPr>
              <a:xfrm rot="21402822">
                <a:off x="994504" y="5180774"/>
                <a:ext cx="3330370" cy="55914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p:cNvSpPr txBox="1"/>
            <p:nvPr/>
          </p:nvSpPr>
          <p:spPr>
            <a:xfrm>
              <a:off x="433285" y="4274418"/>
              <a:ext cx="1935215" cy="377308"/>
            </a:xfrm>
            <a:prstGeom prst="rect">
              <a:avLst/>
            </a:prstGeom>
            <a:solidFill>
              <a:srgbClr val="FFFF00"/>
            </a:solidFill>
            <a:ln w="25400" cmpd="sng">
              <a:solidFill>
                <a:srgbClr val="FFC000"/>
              </a:solidFill>
            </a:ln>
          </p:spPr>
          <p:txBody>
            <a:bodyPr wrap="square" rtlCol="0">
              <a:spAutoFit/>
            </a:bodyPr>
            <a:lstStyle/>
            <a:p>
              <a:pPr algn="ctr"/>
              <a:r>
                <a:rPr lang="ja-JP" altLang="en-US" sz="1600" b="1" dirty="0"/>
                <a:t>下水道事業団</a:t>
              </a:r>
              <a:endParaRPr kumimoji="1" lang="ja-JP" altLang="en-US" sz="1600" b="1" dirty="0"/>
            </a:p>
          </p:txBody>
        </p:sp>
      </p:grpSp>
      <p:sp>
        <p:nvSpPr>
          <p:cNvPr id="16" name="テキスト ボックス 15"/>
          <p:cNvSpPr txBox="1"/>
          <p:nvPr/>
        </p:nvSpPr>
        <p:spPr>
          <a:xfrm>
            <a:off x="1063323" y="6705956"/>
            <a:ext cx="3686669" cy="523220"/>
          </a:xfrm>
          <a:prstGeom prst="rect">
            <a:avLst/>
          </a:prstGeom>
          <a:noFill/>
        </p:spPr>
        <p:txBody>
          <a:bodyPr wrap="square" rtlCol="0">
            <a:spAutoFit/>
          </a:bodyPr>
          <a:lstStyle/>
          <a:p>
            <a:r>
              <a:rPr kumimoji="1" lang="ja-JP" altLang="en-US" sz="2800" b="1" dirty="0"/>
              <a:t>それぞれの団体基準</a:t>
            </a:r>
          </a:p>
        </p:txBody>
      </p:sp>
      <p:sp>
        <p:nvSpPr>
          <p:cNvPr id="17" name="右矢印 16"/>
          <p:cNvSpPr/>
          <p:nvPr/>
        </p:nvSpPr>
        <p:spPr>
          <a:xfrm>
            <a:off x="4504896" y="6833971"/>
            <a:ext cx="690550" cy="27003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346700" y="6705956"/>
            <a:ext cx="3073827" cy="523220"/>
          </a:xfrm>
          <a:prstGeom prst="rect">
            <a:avLst/>
          </a:prstGeom>
          <a:noFill/>
        </p:spPr>
        <p:txBody>
          <a:bodyPr wrap="square" rtlCol="0">
            <a:spAutoFit/>
          </a:bodyPr>
          <a:lstStyle/>
          <a:p>
            <a:r>
              <a:rPr kumimoji="1" lang="ja-JP" altLang="en-US" sz="2800" b="1" dirty="0">
                <a:solidFill>
                  <a:srgbClr val="FF0000"/>
                </a:solidFill>
              </a:rPr>
              <a:t>統一規格がない</a:t>
            </a:r>
          </a:p>
        </p:txBody>
      </p:sp>
      <p:pic>
        <p:nvPicPr>
          <p:cNvPr id="15" name="図 14"/>
          <p:cNvPicPr>
            <a:picLocks noChangeAspect="1"/>
          </p:cNvPicPr>
          <p:nvPr/>
        </p:nvPicPr>
        <p:blipFill>
          <a:blip r:embed="rId6"/>
          <a:stretch>
            <a:fillRect/>
          </a:stretch>
        </p:blipFill>
        <p:spPr>
          <a:xfrm>
            <a:off x="1063323" y="3356813"/>
            <a:ext cx="2593050" cy="1083500"/>
          </a:xfrm>
          <a:prstGeom prst="rect">
            <a:avLst/>
          </a:prstGeom>
        </p:spPr>
      </p:pic>
      <p:sp>
        <p:nvSpPr>
          <p:cNvPr id="21" name="テキスト ボックス 20"/>
          <p:cNvSpPr txBox="1"/>
          <p:nvPr/>
        </p:nvSpPr>
        <p:spPr>
          <a:xfrm>
            <a:off x="634883" y="2922156"/>
            <a:ext cx="1088317" cy="338554"/>
          </a:xfrm>
          <a:prstGeom prst="rect">
            <a:avLst/>
          </a:prstGeom>
          <a:solidFill>
            <a:srgbClr val="FFFF00"/>
          </a:solidFill>
          <a:ln w="25400" cmpd="sng">
            <a:solidFill>
              <a:srgbClr val="FFC000"/>
            </a:solidFill>
          </a:ln>
        </p:spPr>
        <p:txBody>
          <a:bodyPr wrap="square" rtlCol="0">
            <a:spAutoFit/>
          </a:bodyPr>
          <a:lstStyle/>
          <a:p>
            <a:pPr algn="ctr"/>
            <a:r>
              <a:rPr kumimoji="1" lang="ja-JP" altLang="en-US" sz="1600" b="1" dirty="0"/>
              <a:t>旧電電</a:t>
            </a:r>
          </a:p>
        </p:txBody>
      </p:sp>
      <p:sp>
        <p:nvSpPr>
          <p:cNvPr id="19" name="円/楕円 18"/>
          <p:cNvSpPr/>
          <p:nvPr/>
        </p:nvSpPr>
        <p:spPr>
          <a:xfrm>
            <a:off x="1273151" y="3735626"/>
            <a:ext cx="1643279" cy="270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194842E-427D-4349-B468-0F08B5260346}"/>
              </a:ext>
            </a:extLst>
          </p:cNvPr>
          <p:cNvSpPr/>
          <p:nvPr/>
        </p:nvSpPr>
        <p:spPr>
          <a:xfrm>
            <a:off x="6980888" y="4005656"/>
            <a:ext cx="2956322" cy="64437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FF0000"/>
                </a:solidFill>
              </a:rPr>
              <a:t>ガイドライン作成</a:t>
            </a:r>
          </a:p>
        </p:txBody>
      </p:sp>
    </p:spTree>
    <p:extLst>
      <p:ext uri="{BB962C8B-B14F-4D97-AF65-F5344CB8AC3E}">
        <p14:creationId xmlns:p14="http://schemas.microsoft.com/office/powerpoint/2010/main" val="346920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ppt_x"/>
                                          </p:val>
                                        </p:tav>
                                        <p:tav tm="100000">
                                          <p:val>
                                            <p:strVal val="#ppt_x"/>
                                          </p:val>
                                        </p:tav>
                                      </p:tavLst>
                                    </p:anim>
                                    <p:anim calcmode="lin" valueType="num">
                                      <p:cBhvr additive="base">
                                        <p:cTn id="21"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①プロジェクト活動</a:t>
            </a:r>
          </a:p>
        </p:txBody>
      </p:sp>
      <p:sp>
        <p:nvSpPr>
          <p:cNvPr id="30" name="テキスト ボックス 29"/>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①</a:t>
            </a:r>
            <a:endParaRPr lang="en-US" altLang="ja-JP" dirty="0"/>
          </a:p>
        </p:txBody>
      </p:sp>
      <p:pic>
        <p:nvPicPr>
          <p:cNvPr id="5" name="Picture 2" descr="S:\全社共通\防水板\平成２７年度第五消防方面・豊島区合同総合水防訓練\原川撮影分\IMG_0001.JPG"/>
          <p:cNvPicPr preferRelativeResize="0">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3239" y="963394"/>
            <a:ext cx="4012025" cy="183526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50296" y="2398547"/>
            <a:ext cx="3837910" cy="400110"/>
          </a:xfrm>
          <a:prstGeom prst="rect">
            <a:avLst/>
          </a:prstGeom>
          <a:noFill/>
        </p:spPr>
        <p:txBody>
          <a:bodyPr wrap="none" rtlCol="0">
            <a:spAutoFit/>
          </a:bodyPr>
          <a:lstStyle/>
          <a:p>
            <a:r>
              <a:rPr kumimoji="1" lang="en-US" altLang="ja-JP" b="1" dirty="0">
                <a:solidFill>
                  <a:schemeClr val="bg1"/>
                </a:solidFill>
              </a:rPr>
              <a:t>H27</a:t>
            </a:r>
            <a:r>
              <a:rPr kumimoji="1" lang="ja-JP" altLang="en-US" b="1" dirty="0">
                <a:solidFill>
                  <a:schemeClr val="bg1"/>
                </a:solidFill>
              </a:rPr>
              <a:t>　豊島区総合水防訓練に出展</a:t>
            </a: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749" y="3819834"/>
            <a:ext cx="1955347" cy="2765639"/>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4236" y="3817105"/>
            <a:ext cx="1959542" cy="2768368"/>
          </a:xfrm>
          <a:prstGeom prst="rect">
            <a:avLst/>
          </a:prstGeom>
          <a:ln>
            <a:solidFill>
              <a:schemeClr val="tx1"/>
            </a:solidFill>
          </a:ln>
          <a:effectLst>
            <a:outerShdw blurRad="50800" dist="38100" dir="2700000" algn="tl" rotWithShape="0">
              <a:prstClr val="black">
                <a:alpha val="40000"/>
              </a:prstClr>
            </a:outerShdw>
          </a:effectLst>
        </p:spPr>
      </p:pic>
      <p:sp>
        <p:nvSpPr>
          <p:cNvPr id="7" name="テキスト ボックス 6"/>
          <p:cNvSpPr txBox="1"/>
          <p:nvPr/>
        </p:nvSpPr>
        <p:spPr>
          <a:xfrm>
            <a:off x="4814025" y="997923"/>
            <a:ext cx="5710217" cy="707886"/>
          </a:xfrm>
          <a:prstGeom prst="rect">
            <a:avLst/>
          </a:prstGeom>
          <a:solidFill>
            <a:srgbClr val="FFFF00"/>
          </a:solidFill>
        </p:spPr>
        <p:txBody>
          <a:bodyPr wrap="square" rtlCol="0">
            <a:spAutoFit/>
          </a:bodyPr>
          <a:lstStyle/>
          <a:p>
            <a:r>
              <a:rPr kumimoji="1" lang="en-US" altLang="ja-JP" b="1" dirty="0"/>
              <a:t>H25.12</a:t>
            </a:r>
            <a:endParaRPr lang="en-US" altLang="ja-JP" b="1" dirty="0"/>
          </a:p>
          <a:p>
            <a:r>
              <a:rPr kumimoji="0" lang="ja-JP" altLang="ja-JP" sz="1400" b="1" kern="100" dirty="0">
                <a:solidFill>
                  <a:sysClr val="windowText" lastClr="000000"/>
                </a:solidFill>
                <a:latin typeface="+mn-ea"/>
                <a:cs typeface="Times New Roman" panose="02020603050405020304" pitchFamily="18" charset="0"/>
              </a:rPr>
              <a:t>「第</a:t>
            </a:r>
            <a:r>
              <a:rPr kumimoji="0" lang="en-US" altLang="ja-JP" sz="1400" b="1" kern="100" dirty="0">
                <a:solidFill>
                  <a:sysClr val="windowText" lastClr="000000"/>
                </a:solidFill>
                <a:latin typeface="+mn-ea"/>
                <a:cs typeface="Times New Roman" panose="02020603050405020304" pitchFamily="18" charset="0"/>
              </a:rPr>
              <a:t>1</a:t>
            </a:r>
            <a:r>
              <a:rPr kumimoji="0" lang="ja-JP" altLang="ja-JP" sz="1400" b="1" kern="100" dirty="0">
                <a:solidFill>
                  <a:sysClr val="windowText" lastClr="000000"/>
                </a:solidFill>
                <a:latin typeface="+mn-ea"/>
                <a:cs typeface="Times New Roman" panose="02020603050405020304" pitchFamily="18" charset="0"/>
              </a:rPr>
              <a:t>回浸水防止用設備プロジェクト」開催</a:t>
            </a:r>
            <a:r>
              <a:rPr kumimoji="1" lang="ja-JP" altLang="en-US" dirty="0"/>
              <a:t>　</a:t>
            </a:r>
          </a:p>
        </p:txBody>
      </p:sp>
      <p:sp>
        <p:nvSpPr>
          <p:cNvPr id="11" name="テキスト ボックス 10"/>
          <p:cNvSpPr txBox="1"/>
          <p:nvPr/>
        </p:nvSpPr>
        <p:spPr>
          <a:xfrm>
            <a:off x="4814025" y="2170961"/>
            <a:ext cx="5710218" cy="615553"/>
          </a:xfrm>
          <a:prstGeom prst="rect">
            <a:avLst/>
          </a:prstGeom>
          <a:solidFill>
            <a:srgbClr val="FFFF00"/>
          </a:solidFill>
        </p:spPr>
        <p:txBody>
          <a:bodyPr wrap="square" rtlCol="0">
            <a:spAutoFit/>
          </a:bodyPr>
          <a:lstStyle/>
          <a:p>
            <a:r>
              <a:rPr kumimoji="1" lang="en-US" altLang="ja-JP" b="1" dirty="0"/>
              <a:t>H26.04</a:t>
            </a:r>
            <a:endParaRPr lang="en-US" altLang="ja-JP" b="1" dirty="0"/>
          </a:p>
          <a:p>
            <a:r>
              <a:rPr kumimoji="0" lang="ja-JP" altLang="ja-JP" sz="1400" b="1" kern="100" dirty="0">
                <a:solidFill>
                  <a:sysClr val="windowText" lastClr="000000"/>
                </a:solidFill>
                <a:latin typeface="+mn-ea"/>
                <a:cs typeface="Times New Roman" panose="02020603050405020304" pitchFamily="18" charset="0"/>
              </a:rPr>
              <a:t>「浸水防止用設備に係わる固定資産税の特別処置」施行</a:t>
            </a:r>
            <a:r>
              <a:rPr kumimoji="0" lang="ja-JP" altLang="en-US" sz="1400" b="1" kern="100" dirty="0">
                <a:solidFill>
                  <a:sysClr val="windowText" lastClr="000000"/>
                </a:solidFill>
                <a:latin typeface="+mn-ea"/>
                <a:cs typeface="Times New Roman" panose="02020603050405020304" pitchFamily="18" charset="0"/>
              </a:rPr>
              <a:t>　</a:t>
            </a:r>
            <a:r>
              <a:rPr kumimoji="0" lang="ja-JP" altLang="ja-JP" sz="1400" b="1" kern="100" dirty="0">
                <a:solidFill>
                  <a:sysClr val="windowText" lastClr="000000"/>
                </a:solidFill>
                <a:latin typeface="+mn-ea"/>
                <a:cs typeface="Times New Roman" panose="02020603050405020304" pitchFamily="18" charset="0"/>
              </a:rPr>
              <a:t>（国交省）</a:t>
            </a:r>
          </a:p>
        </p:txBody>
      </p:sp>
      <p:sp>
        <p:nvSpPr>
          <p:cNvPr id="12" name="テキスト ボックス 11"/>
          <p:cNvSpPr txBox="1"/>
          <p:nvPr/>
        </p:nvSpPr>
        <p:spPr>
          <a:xfrm>
            <a:off x="4814025" y="3297215"/>
            <a:ext cx="5710218" cy="615553"/>
          </a:xfrm>
          <a:prstGeom prst="rect">
            <a:avLst/>
          </a:prstGeom>
          <a:solidFill>
            <a:srgbClr val="FFFF00"/>
          </a:solidFill>
        </p:spPr>
        <p:txBody>
          <a:bodyPr wrap="square" rtlCol="0">
            <a:spAutoFit/>
          </a:bodyPr>
          <a:lstStyle/>
          <a:p>
            <a:pPr lvl="0" algn="just"/>
            <a:r>
              <a:rPr kumimoji="1" lang="en-US" altLang="ja-JP" b="1" dirty="0"/>
              <a:t>H26.05</a:t>
            </a:r>
          </a:p>
          <a:p>
            <a:pPr lvl="0" algn="just"/>
            <a:r>
              <a:rPr kumimoji="0" lang="ja-JP" altLang="ja-JP" sz="1400" b="1" kern="100" dirty="0">
                <a:solidFill>
                  <a:sysClr val="windowText" lastClr="000000"/>
                </a:solidFill>
                <a:latin typeface="+mn-ea"/>
                <a:cs typeface="Times New Roman" panose="02020603050405020304" pitchFamily="18" charset="0"/>
              </a:rPr>
              <a:t>国土交通省住宅局建築指導課</a:t>
            </a:r>
            <a:r>
              <a:rPr kumimoji="0" lang="ja-JP" altLang="en-US" sz="1400" b="1" kern="100" dirty="0">
                <a:solidFill>
                  <a:sysClr val="windowText" lastClr="000000"/>
                </a:solidFill>
                <a:latin typeface="+mn-ea"/>
                <a:cs typeface="Times New Roman" panose="02020603050405020304" pitchFamily="18" charset="0"/>
              </a:rPr>
              <a:t>など関係省庁へＰＪからガイドラインの説明</a:t>
            </a:r>
            <a:endParaRPr kumimoji="0" lang="ja-JP" altLang="ja-JP" sz="1400" b="1" kern="100" dirty="0">
              <a:solidFill>
                <a:sysClr val="windowText" lastClr="000000"/>
              </a:solidFill>
              <a:latin typeface="+mn-ea"/>
              <a:cs typeface="Times New Roman" panose="02020603050405020304" pitchFamily="18" charset="0"/>
            </a:endParaRPr>
          </a:p>
        </p:txBody>
      </p:sp>
      <p:sp>
        <p:nvSpPr>
          <p:cNvPr id="13" name="テキスト ボックス 12"/>
          <p:cNvSpPr txBox="1"/>
          <p:nvPr/>
        </p:nvSpPr>
        <p:spPr>
          <a:xfrm>
            <a:off x="4817617" y="4402383"/>
            <a:ext cx="5706625" cy="615553"/>
          </a:xfrm>
          <a:prstGeom prst="rect">
            <a:avLst/>
          </a:prstGeom>
          <a:solidFill>
            <a:srgbClr val="FFFF00"/>
          </a:solidFill>
        </p:spPr>
        <p:txBody>
          <a:bodyPr wrap="square" rtlCol="0">
            <a:spAutoFit/>
          </a:bodyPr>
          <a:lstStyle/>
          <a:p>
            <a:pPr lvl="0" algn="just"/>
            <a:r>
              <a:rPr kumimoji="1" lang="en-US" altLang="ja-JP" b="1" dirty="0"/>
              <a:t>H26.09</a:t>
            </a:r>
          </a:p>
          <a:p>
            <a:pPr lvl="0" algn="just"/>
            <a:r>
              <a:rPr kumimoji="0" lang="ja-JP" altLang="ja-JP" sz="1400" b="1" kern="100" dirty="0">
                <a:solidFill>
                  <a:sysClr val="windowText" lastClr="000000"/>
                </a:solidFill>
                <a:latin typeface="+mn-ea"/>
                <a:cs typeface="Times New Roman" panose="02020603050405020304" pitchFamily="18" charset="0"/>
              </a:rPr>
              <a:t>浸水防止用設備メーカー</a:t>
            </a:r>
            <a:r>
              <a:rPr kumimoji="0" lang="ja-JP" altLang="en-US" sz="1400" b="1" kern="100" dirty="0">
                <a:solidFill>
                  <a:sysClr val="windowText" lastClr="000000"/>
                </a:solidFill>
                <a:latin typeface="+mn-ea"/>
                <a:cs typeface="Times New Roman" panose="02020603050405020304" pitchFamily="18" charset="0"/>
              </a:rPr>
              <a:t>と</a:t>
            </a:r>
            <a:r>
              <a:rPr kumimoji="0" lang="ja-JP" altLang="ja-JP" sz="1400" b="1" kern="100" dirty="0">
                <a:solidFill>
                  <a:sysClr val="windowText" lastClr="000000"/>
                </a:solidFill>
                <a:latin typeface="+mn-ea"/>
                <a:cs typeface="Times New Roman" panose="02020603050405020304" pitchFamily="18" charset="0"/>
              </a:rPr>
              <a:t>合同打合せ</a:t>
            </a:r>
          </a:p>
        </p:txBody>
      </p:sp>
      <p:sp>
        <p:nvSpPr>
          <p:cNvPr id="14" name="テキスト ボックス 13"/>
          <p:cNvSpPr txBox="1"/>
          <p:nvPr/>
        </p:nvSpPr>
        <p:spPr>
          <a:xfrm>
            <a:off x="4814025" y="5583305"/>
            <a:ext cx="5710217" cy="615553"/>
          </a:xfrm>
          <a:prstGeom prst="rect">
            <a:avLst/>
          </a:prstGeom>
          <a:solidFill>
            <a:srgbClr val="FFFF00"/>
          </a:solidFill>
        </p:spPr>
        <p:txBody>
          <a:bodyPr wrap="square" rtlCol="0">
            <a:spAutoFit/>
          </a:bodyPr>
          <a:lstStyle/>
          <a:p>
            <a:pPr lvl="0" algn="just"/>
            <a:r>
              <a:rPr kumimoji="1" lang="en-US" altLang="ja-JP" b="1" dirty="0"/>
              <a:t>H26.09</a:t>
            </a:r>
            <a:r>
              <a:rPr kumimoji="1" lang="ja-JP" altLang="en-US" sz="1400" b="1" dirty="0"/>
              <a:t>　</a:t>
            </a:r>
            <a:endParaRPr kumimoji="1" lang="en-US" altLang="ja-JP" sz="1400" b="1" dirty="0"/>
          </a:p>
          <a:p>
            <a:pPr lvl="0" algn="just"/>
            <a:r>
              <a:rPr kumimoji="0" lang="ja-JP" altLang="ja-JP" sz="1400" b="1" kern="100" dirty="0">
                <a:solidFill>
                  <a:sysClr val="windowText" lastClr="000000"/>
                </a:solidFill>
                <a:latin typeface="+mn-ea"/>
                <a:cs typeface="Times New Roman" panose="02020603050405020304" pitchFamily="18" charset="0"/>
              </a:rPr>
              <a:t>国土交通省水防企画室と協会</a:t>
            </a:r>
            <a:r>
              <a:rPr kumimoji="0" lang="en-US" altLang="ja-JP" sz="1400" b="1" kern="100" dirty="0">
                <a:solidFill>
                  <a:sysClr val="windowText" lastClr="000000"/>
                </a:solidFill>
                <a:latin typeface="+mn-ea"/>
                <a:cs typeface="Times New Roman" panose="02020603050405020304" pitchFamily="18" charset="0"/>
              </a:rPr>
              <a:t>PJ</a:t>
            </a:r>
            <a:r>
              <a:rPr kumimoji="0" lang="ja-JP" altLang="ja-JP" sz="1400" b="1" kern="100" dirty="0">
                <a:solidFill>
                  <a:sysClr val="windowText" lastClr="000000"/>
                </a:solidFill>
                <a:latin typeface="+mn-ea"/>
                <a:cs typeface="Times New Roman" panose="02020603050405020304" pitchFamily="18" charset="0"/>
              </a:rPr>
              <a:t>を</a:t>
            </a:r>
            <a:r>
              <a:rPr kumimoji="0" lang="ja-JP" altLang="en-US" sz="1400" b="1" kern="100" dirty="0">
                <a:solidFill>
                  <a:sysClr val="windowText" lastClr="000000"/>
                </a:solidFill>
                <a:latin typeface="+mn-ea"/>
                <a:cs typeface="Times New Roman" panose="02020603050405020304" pitchFamily="18" charset="0"/>
              </a:rPr>
              <a:t>浸水想定区域ガイドラインの要望確認</a:t>
            </a:r>
            <a:endParaRPr kumimoji="0" lang="ja-JP" altLang="ja-JP" sz="1400" b="1" kern="100" dirty="0">
              <a:solidFill>
                <a:sysClr val="windowText" lastClr="000000"/>
              </a:solidFill>
              <a:latin typeface="+mn-ea"/>
              <a:cs typeface="Times New Roman" panose="02020603050405020304" pitchFamily="18" charset="0"/>
            </a:endParaRPr>
          </a:p>
        </p:txBody>
      </p:sp>
    </p:spTree>
    <p:extLst>
      <p:ext uri="{BB962C8B-B14F-4D97-AF65-F5344CB8AC3E}">
        <p14:creationId xmlns:p14="http://schemas.microsoft.com/office/powerpoint/2010/main" val="28648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grpId="0" nodeType="afterEffect">
                                  <p:stCondLst>
                                    <p:cond delay="2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anim calcmode="lin" valueType="num">
                                      <p:cBhvr>
                                        <p:cTn id="14" dur="2000" fill="hold"/>
                                        <p:tgtEl>
                                          <p:spTgt spid="11"/>
                                        </p:tgtEl>
                                        <p:attrNameLst>
                                          <p:attrName>ppt_x</p:attrName>
                                        </p:attrNameLst>
                                      </p:cBhvr>
                                      <p:tavLst>
                                        <p:tav tm="0">
                                          <p:val>
                                            <p:strVal val="#ppt_x"/>
                                          </p:val>
                                        </p:tav>
                                        <p:tav tm="100000">
                                          <p:val>
                                            <p:strVal val="#ppt_x"/>
                                          </p:val>
                                        </p:tav>
                                      </p:tavLst>
                                    </p:anim>
                                    <p:anim calcmode="lin" valueType="num">
                                      <p:cBhvr>
                                        <p:cTn id="15" dur="2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6500"/>
                            </p:stCondLst>
                            <p:childTnLst>
                              <p:par>
                                <p:cTn id="17" presetID="42" presetClass="entr" presetSubtype="0" fill="hold" grpId="0" nodeType="afterEffect">
                                  <p:stCondLst>
                                    <p:cond delay="2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ppt_x</p:attrName>
                                        </p:attrNameLst>
                                      </p:cBhvr>
                                      <p:tavLst>
                                        <p:tav tm="0">
                                          <p:val>
                                            <p:strVal val="#ppt_x"/>
                                          </p:val>
                                        </p:tav>
                                        <p:tav tm="100000">
                                          <p:val>
                                            <p:strVal val="#ppt_x"/>
                                          </p:val>
                                        </p:tav>
                                      </p:tavLst>
                                    </p:anim>
                                    <p:anim calcmode="lin" valueType="num">
                                      <p:cBhvr>
                                        <p:cTn id="21" dur="2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0500"/>
                            </p:stCondLst>
                            <p:childTnLst>
                              <p:par>
                                <p:cTn id="23" presetID="42" presetClass="entr" presetSubtype="0" fill="hold" grpId="0" nodeType="afterEffect">
                                  <p:stCondLst>
                                    <p:cond delay="200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ppt_x</p:attrName>
                                        </p:attrNameLst>
                                      </p:cBhvr>
                                      <p:tavLst>
                                        <p:tav tm="0">
                                          <p:val>
                                            <p:strVal val="#ppt_x"/>
                                          </p:val>
                                        </p:tav>
                                        <p:tav tm="100000">
                                          <p:val>
                                            <p:strVal val="#ppt_x"/>
                                          </p:val>
                                        </p:tav>
                                      </p:tavLst>
                                    </p:anim>
                                    <p:anim calcmode="lin" valueType="num">
                                      <p:cBhvr>
                                        <p:cTn id="27" dur="2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4500"/>
                            </p:stCondLst>
                            <p:childTnLst>
                              <p:par>
                                <p:cTn id="29" presetID="42" presetClass="entr" presetSubtype="0" fill="hold" grpId="0" nodeType="afterEffect">
                                  <p:stCondLst>
                                    <p:cond delay="20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anim calcmode="lin" valueType="num">
                                      <p:cBhvr>
                                        <p:cTn id="32" dur="2000" fill="hold"/>
                                        <p:tgtEl>
                                          <p:spTgt spid="14"/>
                                        </p:tgtEl>
                                        <p:attrNameLst>
                                          <p:attrName>ppt_x</p:attrName>
                                        </p:attrNameLst>
                                      </p:cBhvr>
                                      <p:tavLst>
                                        <p:tav tm="0">
                                          <p:val>
                                            <p:strVal val="#ppt_x"/>
                                          </p:val>
                                        </p:tav>
                                        <p:tav tm="100000">
                                          <p:val>
                                            <p:strVal val="#ppt_x"/>
                                          </p:val>
                                        </p:tav>
                                      </p:tavLst>
                                    </p:anim>
                                    <p:anim calcmode="lin" valueType="num">
                                      <p:cBhvr>
                                        <p:cTn id="33" dur="2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②浸水防止用設備委員会活動</a:t>
            </a:r>
          </a:p>
        </p:txBody>
      </p:sp>
      <p:sp>
        <p:nvSpPr>
          <p:cNvPr id="5" name="テキスト ボックス 4"/>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②</a:t>
            </a:r>
            <a:endParaRPr lang="en-US" altLang="ja-JP"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230" y="1170341"/>
            <a:ext cx="2439225" cy="3795000"/>
          </a:xfrm>
          <a:prstGeom prst="rect">
            <a:avLst/>
          </a:prstGeom>
          <a:ln>
            <a:solidFill>
              <a:schemeClr val="tx1"/>
            </a:solidFill>
          </a:ln>
          <a:effectLst>
            <a:outerShdw blurRad="50800" dist="38100" dir="2700000" algn="tl" rotWithShape="0">
              <a:prstClr val="black">
                <a:alpha val="40000"/>
              </a:prstClr>
            </a:outerShdw>
          </a:effectLst>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6410" y="2385476"/>
            <a:ext cx="2577694" cy="3786175"/>
          </a:xfrm>
          <a:prstGeom prst="rect">
            <a:avLst/>
          </a:prstGeom>
          <a:ln>
            <a:solidFill>
              <a:schemeClr val="tx1"/>
            </a:solid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6282" y="1158080"/>
            <a:ext cx="2424255" cy="3807261"/>
          </a:xfrm>
          <a:prstGeom prst="rect">
            <a:avLst/>
          </a:prstGeom>
          <a:ln>
            <a:solidFill>
              <a:schemeClr val="tx1"/>
            </a:solidFill>
          </a:ln>
          <a:effectLst>
            <a:outerShdw blurRad="50800" dist="38100" dir="2700000" algn="tl" rotWithShape="0">
              <a:prstClr val="black">
                <a:alpha val="40000"/>
              </a:prstClr>
            </a:outerShdw>
          </a:effectLst>
        </p:spPr>
      </p:pic>
      <p:sp>
        <p:nvSpPr>
          <p:cNvPr id="7" name="テキスト ボックス 6"/>
          <p:cNvSpPr txBox="1"/>
          <p:nvPr/>
        </p:nvSpPr>
        <p:spPr>
          <a:xfrm>
            <a:off x="406834" y="5729202"/>
            <a:ext cx="5085564" cy="1323439"/>
          </a:xfrm>
          <a:prstGeom prst="rect">
            <a:avLst/>
          </a:prstGeom>
          <a:solidFill>
            <a:srgbClr val="FFFF00"/>
          </a:solidFill>
        </p:spPr>
        <p:txBody>
          <a:bodyPr wrap="square" rtlCol="0">
            <a:spAutoFit/>
          </a:bodyPr>
          <a:lstStyle/>
          <a:p>
            <a:r>
              <a:rPr kumimoji="1" lang="en-US" altLang="ja-JP" dirty="0"/>
              <a:t>H27.01</a:t>
            </a:r>
            <a:r>
              <a:rPr kumimoji="1" lang="ja-JP" altLang="en-US" dirty="0"/>
              <a:t>　「第</a:t>
            </a:r>
            <a:r>
              <a:rPr kumimoji="1" lang="en-US" altLang="ja-JP" dirty="0"/>
              <a:t>1</a:t>
            </a:r>
            <a:r>
              <a:rPr kumimoji="1" lang="ja-JP" altLang="en-US" dirty="0"/>
              <a:t>回浸水防止用設備委員会」開催</a:t>
            </a:r>
            <a:endParaRPr kumimoji="1" lang="en-US" altLang="ja-JP" dirty="0"/>
          </a:p>
          <a:p>
            <a:r>
              <a:rPr kumimoji="1" lang="ja-JP" altLang="en-US" dirty="0"/>
              <a:t>ガイドライン、技術基準の作成</a:t>
            </a:r>
            <a:endParaRPr kumimoji="1" lang="en-US" altLang="ja-JP" dirty="0"/>
          </a:p>
          <a:p>
            <a:endParaRPr lang="en-US" altLang="ja-JP" dirty="0"/>
          </a:p>
          <a:p>
            <a:r>
              <a:rPr kumimoji="1" lang="ja-JP" altLang="en-US" dirty="0"/>
              <a:t>＊参加企業は、</a:t>
            </a:r>
            <a:r>
              <a:rPr kumimoji="1" lang="en-US" altLang="ja-JP" dirty="0"/>
              <a:t>11</a:t>
            </a:r>
            <a:r>
              <a:rPr kumimoji="1" lang="ja-JP" altLang="en-US" dirty="0"/>
              <a:t>社から始まる。</a:t>
            </a:r>
            <a:endParaRPr kumimoji="0" lang="en-US" altLang="ja-JP" sz="1800" kern="100" dirty="0">
              <a:solidFill>
                <a:sysClr val="windowText" lastClr="000000"/>
              </a:solidFill>
              <a:latin typeface="+mn-ea"/>
              <a:cs typeface="Times New Roman" panose="02020603050405020304" pitchFamily="18" charset="0"/>
            </a:endParaRPr>
          </a:p>
        </p:txBody>
      </p:sp>
      <p:sp>
        <p:nvSpPr>
          <p:cNvPr id="11" name="テキスト ボックス 10"/>
          <p:cNvSpPr txBox="1"/>
          <p:nvPr/>
        </p:nvSpPr>
        <p:spPr>
          <a:xfrm>
            <a:off x="5796750" y="4913594"/>
            <a:ext cx="4716570" cy="1631216"/>
          </a:xfrm>
          <a:prstGeom prst="rect">
            <a:avLst/>
          </a:prstGeom>
          <a:solidFill>
            <a:srgbClr val="FFFF00"/>
          </a:solidFill>
        </p:spPr>
        <p:txBody>
          <a:bodyPr wrap="square" rtlCol="0">
            <a:spAutoFit/>
          </a:bodyPr>
          <a:lstStyle/>
          <a:p>
            <a:r>
              <a:rPr kumimoji="1" lang="en-US" altLang="ja-JP" dirty="0"/>
              <a:t>H29.01</a:t>
            </a:r>
            <a:r>
              <a:rPr kumimoji="1" lang="ja-JP" altLang="en-US" dirty="0"/>
              <a:t>　「第</a:t>
            </a:r>
            <a:r>
              <a:rPr lang="en-US" altLang="ja-JP" dirty="0"/>
              <a:t>25</a:t>
            </a:r>
            <a:r>
              <a:rPr kumimoji="1" lang="ja-JP" altLang="en-US" dirty="0"/>
              <a:t>回浸水防止用設備委員会」</a:t>
            </a:r>
            <a:r>
              <a:rPr lang="ja-JP" altLang="en-US" dirty="0"/>
              <a:t>ＪＩＳ規格化へ向け活動開始</a:t>
            </a:r>
            <a:endParaRPr lang="en-US" altLang="ja-JP" dirty="0"/>
          </a:p>
          <a:p>
            <a:endParaRPr lang="en-US" altLang="ja-JP" dirty="0"/>
          </a:p>
          <a:p>
            <a:r>
              <a:rPr lang="ja-JP" altLang="en-US" dirty="0"/>
              <a:t>技術基準完成に伴い、</a:t>
            </a:r>
            <a:r>
              <a:rPr lang="en-US" altLang="ja-JP" dirty="0"/>
              <a:t>JIS</a:t>
            </a:r>
            <a:r>
              <a:rPr lang="ja-JP" altLang="en-US" dirty="0"/>
              <a:t>化に向け</a:t>
            </a:r>
            <a:endParaRPr lang="en-US" altLang="ja-JP" dirty="0"/>
          </a:p>
          <a:p>
            <a:r>
              <a:rPr lang="ja-JP" altLang="en-US" dirty="0"/>
              <a:t>関係省庁へ働きかけ</a:t>
            </a:r>
            <a:endParaRPr lang="en-US" altLang="ja-JP" dirty="0"/>
          </a:p>
        </p:txBody>
      </p:sp>
    </p:spTree>
    <p:extLst>
      <p:ext uri="{BB962C8B-B14F-4D97-AF65-F5344CB8AC3E}">
        <p14:creationId xmlns:p14="http://schemas.microsoft.com/office/powerpoint/2010/main" val="83469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ppt_x"/>
                                          </p:val>
                                        </p:tav>
                                        <p:tav tm="100000">
                                          <p:val>
                                            <p:strVal val="#ppt_x"/>
                                          </p:val>
                                        </p:tav>
                                      </p:tavLst>
                                    </p:anim>
                                    <p:anim calcmode="lin" valueType="num">
                                      <p:cBhvr additive="base">
                                        <p:cTn id="13"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③ＪＩＳ原案作成委員会活動</a:t>
            </a:r>
          </a:p>
        </p:txBody>
      </p:sp>
      <p:sp>
        <p:nvSpPr>
          <p:cNvPr id="15" name="コンテンツ プレースホルダ 6">
            <a:extLst>
              <a:ext uri="{FF2B5EF4-FFF2-40B4-BE49-F238E27FC236}">
                <a16:creationId xmlns:a16="http://schemas.microsoft.com/office/drawing/2014/main" id="{026178B5-3815-4E3C-8BDA-C458ED76850F}"/>
              </a:ext>
            </a:extLst>
          </p:cNvPr>
          <p:cNvSpPr>
            <a:spLocks noGrp="1"/>
          </p:cNvSpPr>
          <p:nvPr/>
        </p:nvSpPr>
        <p:spPr>
          <a:xfrm>
            <a:off x="676936" y="1189091"/>
            <a:ext cx="8358253" cy="5512131"/>
          </a:xfrm>
          <a:prstGeom prst="rect">
            <a:avLst/>
          </a:prstGeom>
          <a:ln>
            <a:noFill/>
            <a:prstDash val="dash"/>
          </a:ln>
        </p:spPr>
        <p:txBody>
          <a:bodyPr vert="horz" lIns="55844" tIns="27922" rIns="55844" bIns="27922" rtlCol="0">
            <a:normAutofit lnSpcReduction="10000"/>
          </a:bodyPr>
          <a:lstStyle>
            <a:lvl1pPr marL="342900" indent="-34290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1pPr>
            <a:lvl2pPr marL="742950" indent="-28575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2pPr>
            <a:lvl3pPr marL="1143000" indent="-22860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3pPr>
            <a:lvl4pPr marL="1600200" indent="-22860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4pPr>
            <a:lvl5pPr marL="2057400" indent="-228600" algn="l" defTabSz="914400" rtl="0" eaLnBrk="1" latinLnBrk="0" hangingPunct="1">
              <a:spcBef>
                <a:spcPct val="20000"/>
              </a:spcBef>
              <a:buFont typeface="Arial" pitchFamily="34" charset="0"/>
              <a:buChar char="»"/>
              <a:defRPr kumimoji="1" sz="1800" kern="1200">
                <a:solidFill>
                  <a:schemeClr val="tx1"/>
                </a:solidFill>
                <a:latin typeface="+mj-lt"/>
                <a:ea typeface="HGPｺﾞｼｯｸM"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ts val="0"/>
              </a:spcBef>
              <a:buNone/>
              <a:defRPr sz="1000"/>
            </a:pPr>
            <a:endParaRPr kumimoji="0" lang="en-US" altLang="ja-JP" b="1" kern="100" dirty="0">
              <a:solidFill>
                <a:sysClr val="windowText" lastClr="000000"/>
              </a:solidFill>
              <a:latin typeface="+mn-ea"/>
              <a:ea typeface="+mn-ea"/>
              <a:cs typeface="Times New Roman" panose="02020603050405020304" pitchFamily="18" charset="0"/>
            </a:endParaRPr>
          </a:p>
          <a:p>
            <a:pPr marL="0" lvl="0" indent="0">
              <a:spcBef>
                <a:spcPts val="0"/>
              </a:spcBef>
              <a:buNone/>
              <a:defRPr sz="1000"/>
            </a:pPr>
            <a:endParaRPr kumimoji="0" lang="ja-JP" altLang="ja-JP" sz="1600" b="1" kern="100" dirty="0">
              <a:solidFill>
                <a:sysClr val="windowText" lastClr="000000"/>
              </a:solidFill>
              <a:latin typeface="+mn-ea"/>
              <a:ea typeface="+mn-ea"/>
              <a:cs typeface="Times New Roman" panose="02020603050405020304" pitchFamily="18" charset="0"/>
            </a:endParaRPr>
          </a:p>
          <a:p>
            <a:pPr marL="0" lvl="0" indent="0" algn="just">
              <a:spcBef>
                <a:spcPts val="0"/>
              </a:spcBef>
              <a:buNone/>
            </a:pPr>
            <a:r>
              <a:rPr kumimoji="0" lang="en-US" altLang="ja-JP" sz="2000" b="1" i="0" u="none" strike="noStrike" kern="1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H29</a:t>
            </a:r>
            <a:r>
              <a:rPr kumimoji="0" lang="ja-JP" altLang="ja-JP" sz="2000" b="1" i="0" u="none" strike="noStrike" kern="1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0" lang="en-US" altLang="ja-JP" sz="2000" b="1" i="0" u="none" strike="noStrike" kern="1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1</a:t>
            </a:r>
            <a:r>
              <a:rPr kumimoji="0" lang="ja-JP" altLang="en-US" sz="2000" b="1" i="0" u="none" strike="noStrike" kern="1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月 </a:t>
            </a:r>
            <a:r>
              <a:rPr kumimoji="0" lang="ja-JP" altLang="ja-JP" sz="2000" b="1" i="0" u="none" strike="noStrike" kern="1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en-US" altLang="ja-JP" sz="2000" b="1" i="0" u="none" strike="noStrike" kern="1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a:t>
            </a:r>
            <a:r>
              <a:rPr kumimoji="0" lang="ja-JP" altLang="ja-JP" sz="2000" b="1" i="0" u="none" strike="noStrike" kern="1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国土交通省建築指導課</a:t>
            </a:r>
            <a:r>
              <a:rPr kumimoji="0" lang="ja-JP" altLang="en-US" sz="2000" b="1" i="0" u="none" strike="noStrike" kern="1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へ働きかけ</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r>
              <a:rPr kumimoji="0" lang="en-US" altLang="ja-JP" b="1" kern="100" dirty="0">
                <a:solidFill>
                  <a:prstClr val="black"/>
                </a:solidFill>
                <a:latin typeface="+mn-ea"/>
                <a:ea typeface="+mn-ea"/>
                <a:cs typeface="Times New Roman" panose="02020603050405020304" pitchFamily="18" charset="0"/>
              </a:rPr>
              <a:t>H29</a:t>
            </a:r>
            <a:r>
              <a:rPr kumimoji="0" lang="ja-JP" altLang="ja-JP" b="1" kern="100" dirty="0">
                <a:solidFill>
                  <a:prstClr val="black"/>
                </a:solidFill>
                <a:latin typeface="+mn-ea"/>
                <a:ea typeface="+mn-ea"/>
                <a:cs typeface="Times New Roman" panose="02020603050405020304" pitchFamily="18" charset="0"/>
              </a:rPr>
              <a:t>年</a:t>
            </a:r>
            <a:r>
              <a:rPr kumimoji="0" lang="en-US" altLang="ja-JP" b="1" kern="100" dirty="0">
                <a:solidFill>
                  <a:prstClr val="black"/>
                </a:solidFill>
                <a:latin typeface="+mn-ea"/>
                <a:ea typeface="+mn-ea"/>
                <a:cs typeface="Times New Roman" panose="02020603050405020304" pitchFamily="18" charset="0"/>
              </a:rPr>
              <a:t>2</a:t>
            </a:r>
            <a:r>
              <a:rPr kumimoji="0" lang="ja-JP" altLang="en-US" b="1" kern="100" dirty="0">
                <a:solidFill>
                  <a:prstClr val="black"/>
                </a:solidFill>
                <a:latin typeface="+mn-ea"/>
                <a:ea typeface="+mn-ea"/>
                <a:cs typeface="Times New Roman" panose="02020603050405020304" pitchFamily="18" charset="0"/>
              </a:rPr>
              <a:t>月 </a:t>
            </a:r>
            <a:r>
              <a:rPr kumimoji="0" lang="ja-JP" altLang="ja-JP" b="1" kern="100" dirty="0">
                <a:solidFill>
                  <a:prstClr val="black"/>
                </a:solidFill>
                <a:latin typeface="+mn-ea"/>
                <a:ea typeface="+mn-ea"/>
                <a:cs typeface="Times New Roman" panose="02020603050405020304" pitchFamily="18" charset="0"/>
              </a:rPr>
              <a:t>　</a:t>
            </a:r>
            <a:r>
              <a:rPr kumimoji="0" lang="en-US" altLang="ja-JP" b="1" kern="100" dirty="0">
                <a:solidFill>
                  <a:prstClr val="black"/>
                </a:solidFill>
                <a:latin typeface="+mn-ea"/>
                <a:ea typeface="+mn-ea"/>
                <a:cs typeface="Times New Roman" panose="02020603050405020304" pitchFamily="18" charset="0"/>
              </a:rPr>
              <a:t> </a:t>
            </a:r>
            <a:r>
              <a:rPr kumimoji="0" lang="ja-JP" altLang="ja-JP" b="1" kern="100" dirty="0">
                <a:solidFill>
                  <a:prstClr val="black"/>
                </a:solidFill>
                <a:latin typeface="+mn-ea"/>
                <a:ea typeface="+mn-ea"/>
                <a:cs typeface="Times New Roman" panose="02020603050405020304" pitchFamily="18" charset="0"/>
              </a:rPr>
              <a:t>経済産業省</a:t>
            </a:r>
            <a:r>
              <a:rPr kumimoji="0" lang="ja-JP" altLang="en-US" b="1" kern="100" dirty="0">
                <a:solidFill>
                  <a:prstClr val="black"/>
                </a:solidFill>
                <a:latin typeface="+mn-ea"/>
                <a:ea typeface="+mn-ea"/>
                <a:cs typeface="Times New Roman" panose="02020603050405020304" pitchFamily="18" charset="0"/>
              </a:rPr>
              <a:t>へ働きかけ、管轄省庁難航</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r>
              <a:rPr kumimoji="0" lang="ja-JP" altLang="ja-JP" b="1" kern="100" dirty="0">
                <a:solidFill>
                  <a:prstClr val="black"/>
                </a:solidFill>
                <a:latin typeface="+mn-ea"/>
                <a:ea typeface="+mn-ea"/>
                <a:cs typeface="Times New Roman" panose="02020603050405020304" pitchFamily="18" charset="0"/>
              </a:rPr>
              <a:t>　</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r>
              <a:rPr kumimoji="0" lang="en-US" altLang="ja-JP" b="1" kern="100" dirty="0">
                <a:solidFill>
                  <a:prstClr val="black"/>
                </a:solidFill>
                <a:latin typeface="+mn-ea"/>
                <a:ea typeface="+mn-ea"/>
                <a:cs typeface="Times New Roman" panose="02020603050405020304" pitchFamily="18" charset="0"/>
              </a:rPr>
              <a:t>H29</a:t>
            </a:r>
            <a:r>
              <a:rPr kumimoji="0" lang="ja-JP" altLang="ja-JP" b="1" kern="100" dirty="0">
                <a:solidFill>
                  <a:prstClr val="black"/>
                </a:solidFill>
                <a:latin typeface="+mn-ea"/>
                <a:ea typeface="+mn-ea"/>
                <a:cs typeface="Times New Roman" panose="02020603050405020304" pitchFamily="18" charset="0"/>
              </a:rPr>
              <a:t>年</a:t>
            </a:r>
            <a:r>
              <a:rPr kumimoji="0" lang="en-US" altLang="ja-JP" b="1" kern="100" dirty="0">
                <a:solidFill>
                  <a:prstClr val="black"/>
                </a:solidFill>
                <a:latin typeface="+mn-ea"/>
                <a:ea typeface="+mn-ea"/>
                <a:cs typeface="Times New Roman" panose="02020603050405020304" pitchFamily="18" charset="0"/>
              </a:rPr>
              <a:t>6</a:t>
            </a:r>
            <a:r>
              <a:rPr kumimoji="0" lang="ja-JP" altLang="en-US" b="1" kern="100" dirty="0">
                <a:solidFill>
                  <a:prstClr val="black"/>
                </a:solidFill>
                <a:latin typeface="+mn-ea"/>
                <a:ea typeface="+mn-ea"/>
                <a:cs typeface="Times New Roman" panose="02020603050405020304" pitchFamily="18" charset="0"/>
              </a:rPr>
              <a:t>月</a:t>
            </a:r>
            <a:r>
              <a:rPr kumimoji="0" lang="ja-JP" altLang="ja-JP" b="1" kern="100" dirty="0">
                <a:solidFill>
                  <a:prstClr val="black"/>
                </a:solidFill>
                <a:latin typeface="+mn-ea"/>
                <a:ea typeface="+mn-ea"/>
                <a:cs typeface="Times New Roman" panose="02020603050405020304" pitchFamily="18" charset="0"/>
              </a:rPr>
              <a:t>　</a:t>
            </a:r>
            <a:r>
              <a:rPr kumimoji="0" lang="en-US" altLang="ja-JP" b="1" kern="100" dirty="0">
                <a:solidFill>
                  <a:prstClr val="black"/>
                </a:solidFill>
                <a:latin typeface="+mn-ea"/>
                <a:ea typeface="+mn-ea"/>
                <a:cs typeface="Times New Roman" panose="02020603050405020304" pitchFamily="18" charset="0"/>
              </a:rPr>
              <a:t>  </a:t>
            </a:r>
            <a:r>
              <a:rPr kumimoji="0" lang="ja-JP" altLang="ja-JP" b="1" kern="100" dirty="0">
                <a:solidFill>
                  <a:prstClr val="black"/>
                </a:solidFill>
                <a:latin typeface="+mn-ea"/>
                <a:ea typeface="+mn-ea"/>
                <a:cs typeface="Times New Roman" panose="02020603050405020304" pitchFamily="18" charset="0"/>
              </a:rPr>
              <a:t>経済産業省</a:t>
            </a:r>
            <a:r>
              <a:rPr kumimoji="0" lang="ja-JP" altLang="en-US" b="1" kern="100" dirty="0">
                <a:solidFill>
                  <a:prstClr val="black"/>
                </a:solidFill>
                <a:latin typeface="+mn-ea"/>
                <a:ea typeface="+mn-ea"/>
                <a:cs typeface="Times New Roman" panose="02020603050405020304" pitchFamily="18" charset="0"/>
              </a:rPr>
              <a:t>と調整結果、</a:t>
            </a:r>
            <a:r>
              <a:rPr kumimoji="0" lang="ja-JP" altLang="ja-JP" b="1" kern="100" dirty="0">
                <a:solidFill>
                  <a:prstClr val="black"/>
                </a:solidFill>
                <a:latin typeface="+mn-ea"/>
                <a:ea typeface="+mn-ea"/>
                <a:cs typeface="Times New Roman" panose="02020603050405020304" pitchFamily="18" charset="0"/>
              </a:rPr>
              <a:t>建具型のＪＩＳ申請</a:t>
            </a:r>
            <a:r>
              <a:rPr kumimoji="0" lang="ja-JP" altLang="en-US" b="1" kern="100" dirty="0">
                <a:solidFill>
                  <a:prstClr val="black"/>
                </a:solidFill>
                <a:latin typeface="+mn-ea"/>
                <a:ea typeface="+mn-ea"/>
                <a:cs typeface="Times New Roman" panose="02020603050405020304" pitchFamily="18" charset="0"/>
              </a:rPr>
              <a:t>に決定</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endParaRPr kumimoji="0" lang="ja-JP"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r>
              <a:rPr kumimoji="0" lang="en-US" altLang="ja-JP" b="1" kern="100" dirty="0">
                <a:solidFill>
                  <a:prstClr val="black"/>
                </a:solidFill>
                <a:latin typeface="+mn-ea"/>
                <a:ea typeface="+mn-ea"/>
                <a:cs typeface="Times New Roman" panose="02020603050405020304" pitchFamily="18" charset="0"/>
              </a:rPr>
              <a:t>H29</a:t>
            </a:r>
            <a:r>
              <a:rPr kumimoji="0" lang="ja-JP" altLang="ja-JP" b="1" kern="100" dirty="0">
                <a:solidFill>
                  <a:prstClr val="black"/>
                </a:solidFill>
                <a:latin typeface="+mn-ea"/>
                <a:ea typeface="+mn-ea"/>
                <a:cs typeface="Times New Roman" panose="02020603050405020304" pitchFamily="18" charset="0"/>
              </a:rPr>
              <a:t>年</a:t>
            </a:r>
            <a:r>
              <a:rPr kumimoji="0" lang="en-US" altLang="ja-JP" b="1" kern="100" dirty="0">
                <a:solidFill>
                  <a:prstClr val="black"/>
                </a:solidFill>
                <a:latin typeface="+mn-ea"/>
                <a:ea typeface="+mn-ea"/>
                <a:cs typeface="Times New Roman" panose="02020603050405020304" pitchFamily="18" charset="0"/>
              </a:rPr>
              <a:t>11</a:t>
            </a:r>
            <a:r>
              <a:rPr kumimoji="0" lang="ja-JP" altLang="ja-JP" b="1" kern="100" dirty="0">
                <a:solidFill>
                  <a:prstClr val="black"/>
                </a:solidFill>
                <a:latin typeface="+mn-ea"/>
                <a:ea typeface="+mn-ea"/>
                <a:cs typeface="Times New Roman" panose="02020603050405020304" pitchFamily="18" charset="0"/>
              </a:rPr>
              <a:t>月</a:t>
            </a:r>
            <a:r>
              <a:rPr kumimoji="0" lang="en-US" altLang="ja-JP" b="1" kern="100" dirty="0">
                <a:solidFill>
                  <a:prstClr val="black"/>
                </a:solidFill>
                <a:latin typeface="+mn-ea"/>
                <a:ea typeface="+mn-ea"/>
                <a:cs typeface="Times New Roman" panose="02020603050405020304" pitchFamily="18" charset="0"/>
              </a:rPr>
              <a:t>  </a:t>
            </a:r>
            <a:r>
              <a:rPr kumimoji="0" lang="ja-JP" altLang="ja-JP" b="1" kern="100" dirty="0">
                <a:solidFill>
                  <a:prstClr val="black"/>
                </a:solidFill>
                <a:latin typeface="+mn-ea"/>
                <a:ea typeface="+mn-ea"/>
                <a:cs typeface="Times New Roman" panose="02020603050405020304" pitchFamily="18" charset="0"/>
              </a:rPr>
              <a:t>ＪＩＳ原案作成申請受理</a:t>
            </a:r>
            <a:r>
              <a:rPr kumimoji="0" lang="ja-JP" altLang="en-US" b="1" kern="100" dirty="0">
                <a:solidFill>
                  <a:prstClr val="black"/>
                </a:solidFill>
                <a:latin typeface="+mn-ea"/>
                <a:ea typeface="+mn-ea"/>
                <a:cs typeface="Times New Roman" panose="02020603050405020304" pitchFamily="18" charset="0"/>
              </a:rPr>
              <a:t>される</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endParaRPr kumimoji="0" lang="ja-JP"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r>
              <a:rPr kumimoji="0" lang="en-US" altLang="ja-JP" b="1" kern="100" dirty="0">
                <a:solidFill>
                  <a:prstClr val="black"/>
                </a:solidFill>
                <a:latin typeface="+mn-ea"/>
                <a:ea typeface="+mn-ea"/>
                <a:cs typeface="Times New Roman" panose="02020603050405020304" pitchFamily="18" charset="0"/>
              </a:rPr>
              <a:t>H30</a:t>
            </a:r>
            <a:r>
              <a:rPr kumimoji="0" lang="ja-JP" altLang="ja-JP" b="1" kern="100" dirty="0">
                <a:solidFill>
                  <a:prstClr val="black"/>
                </a:solidFill>
                <a:latin typeface="+mn-ea"/>
                <a:ea typeface="+mn-ea"/>
                <a:cs typeface="Times New Roman" panose="02020603050405020304" pitchFamily="18" charset="0"/>
              </a:rPr>
              <a:t>年</a:t>
            </a:r>
            <a:r>
              <a:rPr kumimoji="0" lang="en-US" altLang="ja-JP" b="1" kern="100" dirty="0">
                <a:solidFill>
                  <a:prstClr val="black"/>
                </a:solidFill>
                <a:latin typeface="+mn-ea"/>
                <a:ea typeface="+mn-ea"/>
                <a:cs typeface="Times New Roman" panose="02020603050405020304" pitchFamily="18" charset="0"/>
              </a:rPr>
              <a:t>1</a:t>
            </a:r>
            <a:r>
              <a:rPr kumimoji="0" lang="ja-JP" altLang="en-US" b="1" kern="100" dirty="0">
                <a:solidFill>
                  <a:prstClr val="black"/>
                </a:solidFill>
                <a:latin typeface="+mn-ea"/>
                <a:ea typeface="+mn-ea"/>
                <a:cs typeface="Times New Roman" panose="02020603050405020304" pitchFamily="18" charset="0"/>
              </a:rPr>
              <a:t>月</a:t>
            </a:r>
            <a:r>
              <a:rPr kumimoji="0" lang="ja-JP" altLang="ja-JP" b="1" kern="100" dirty="0">
                <a:solidFill>
                  <a:prstClr val="black"/>
                </a:solidFill>
                <a:latin typeface="+mn-ea"/>
                <a:ea typeface="+mn-ea"/>
                <a:cs typeface="Times New Roman" panose="02020603050405020304" pitchFamily="18" charset="0"/>
              </a:rPr>
              <a:t>　</a:t>
            </a:r>
            <a:r>
              <a:rPr kumimoji="0" lang="en-US" altLang="ja-JP" b="1" kern="100" dirty="0">
                <a:solidFill>
                  <a:prstClr val="black"/>
                </a:solidFill>
                <a:latin typeface="+mn-ea"/>
                <a:ea typeface="+mn-ea"/>
                <a:cs typeface="Times New Roman" panose="02020603050405020304" pitchFamily="18" charset="0"/>
              </a:rPr>
              <a:t> </a:t>
            </a:r>
            <a:r>
              <a:rPr kumimoji="0" lang="ja-JP" altLang="ja-JP" b="1" kern="100" dirty="0">
                <a:solidFill>
                  <a:prstClr val="black"/>
                </a:solidFill>
                <a:latin typeface="+mn-ea"/>
                <a:ea typeface="+mn-ea"/>
                <a:cs typeface="Times New Roman" panose="02020603050405020304" pitchFamily="18" charset="0"/>
              </a:rPr>
              <a:t>ＪＩＳ分科会の開催</a:t>
            </a:r>
            <a:r>
              <a:rPr kumimoji="0" lang="ja-JP" altLang="en-US" b="1" kern="100" dirty="0">
                <a:solidFill>
                  <a:prstClr val="black"/>
                </a:solidFill>
                <a:latin typeface="+mn-ea"/>
                <a:ea typeface="+mn-ea"/>
                <a:cs typeface="Times New Roman" panose="02020603050405020304" pitchFamily="18" charset="0"/>
              </a:rPr>
              <a:t>。</a:t>
            </a:r>
            <a:r>
              <a:rPr kumimoji="0" lang="ja-JP" altLang="ja-JP" b="1" kern="100" dirty="0">
                <a:solidFill>
                  <a:prstClr val="black"/>
                </a:solidFill>
                <a:latin typeface="+mn-ea"/>
                <a:ea typeface="+mn-ea"/>
                <a:cs typeface="Times New Roman" panose="02020603050405020304" pitchFamily="18" charset="0"/>
              </a:rPr>
              <a:t>浸水防止用設備委員会で</a:t>
            </a:r>
            <a:r>
              <a:rPr kumimoji="0" lang="ja-JP" altLang="en-US" b="1" kern="100" dirty="0">
                <a:solidFill>
                  <a:prstClr val="black"/>
                </a:solidFill>
                <a:latin typeface="+mn-ea"/>
                <a:ea typeface="+mn-ea"/>
                <a:cs typeface="Times New Roman" panose="02020603050405020304" pitchFamily="18" charset="0"/>
              </a:rPr>
              <a:t>素案作成</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endParaRPr kumimoji="0" lang="ja-JP"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r>
              <a:rPr kumimoji="0" lang="en-US" altLang="ja-JP" b="1" kern="100" dirty="0">
                <a:solidFill>
                  <a:prstClr val="black"/>
                </a:solidFill>
                <a:latin typeface="+mn-ea"/>
                <a:ea typeface="+mn-ea"/>
                <a:cs typeface="Times New Roman" panose="02020603050405020304" pitchFamily="18" charset="0"/>
              </a:rPr>
              <a:t>H30</a:t>
            </a:r>
            <a:r>
              <a:rPr kumimoji="0" lang="ja-JP" altLang="ja-JP" b="1" kern="100" dirty="0">
                <a:solidFill>
                  <a:prstClr val="black"/>
                </a:solidFill>
                <a:latin typeface="+mn-ea"/>
                <a:ea typeface="+mn-ea"/>
                <a:cs typeface="Times New Roman" panose="02020603050405020304" pitchFamily="18" charset="0"/>
              </a:rPr>
              <a:t>年</a:t>
            </a:r>
            <a:r>
              <a:rPr kumimoji="0" lang="en-US" altLang="ja-JP" b="1" kern="100" dirty="0">
                <a:solidFill>
                  <a:prstClr val="black"/>
                </a:solidFill>
                <a:latin typeface="+mn-ea"/>
                <a:ea typeface="+mn-ea"/>
                <a:cs typeface="Times New Roman" panose="02020603050405020304" pitchFamily="18" charset="0"/>
              </a:rPr>
              <a:t>2</a:t>
            </a:r>
            <a:r>
              <a:rPr kumimoji="0" lang="ja-JP" altLang="en-US" b="1" kern="100" dirty="0">
                <a:solidFill>
                  <a:prstClr val="black"/>
                </a:solidFill>
                <a:latin typeface="+mn-ea"/>
                <a:ea typeface="+mn-ea"/>
                <a:cs typeface="Times New Roman" panose="02020603050405020304" pitchFamily="18" charset="0"/>
              </a:rPr>
              <a:t>月</a:t>
            </a:r>
            <a:r>
              <a:rPr kumimoji="0" lang="ja-JP" altLang="ja-JP" b="1" kern="100" dirty="0">
                <a:solidFill>
                  <a:prstClr val="black"/>
                </a:solidFill>
                <a:latin typeface="+mn-ea"/>
                <a:ea typeface="+mn-ea"/>
                <a:cs typeface="Times New Roman" panose="02020603050405020304" pitchFamily="18" charset="0"/>
              </a:rPr>
              <a:t>　</a:t>
            </a:r>
            <a:r>
              <a:rPr kumimoji="0" lang="en-US" altLang="ja-JP" b="1" kern="100" dirty="0">
                <a:solidFill>
                  <a:prstClr val="black"/>
                </a:solidFill>
                <a:latin typeface="+mn-ea"/>
                <a:ea typeface="+mn-ea"/>
                <a:cs typeface="Times New Roman" panose="02020603050405020304" pitchFamily="18" charset="0"/>
              </a:rPr>
              <a:t> </a:t>
            </a:r>
            <a:r>
              <a:rPr kumimoji="0" lang="ja-JP" altLang="ja-JP" b="1" kern="100" dirty="0">
                <a:solidFill>
                  <a:prstClr val="black"/>
                </a:solidFill>
                <a:latin typeface="+mn-ea"/>
                <a:ea typeface="+mn-ea"/>
                <a:cs typeface="Times New Roman" panose="02020603050405020304" pitchFamily="18" charset="0"/>
              </a:rPr>
              <a:t>ＪＩＳ本委員会の開催</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r>
              <a:rPr kumimoji="0" lang="en-US" altLang="ja-JP" b="1" kern="100" dirty="0">
                <a:solidFill>
                  <a:prstClr val="black"/>
                </a:solidFill>
                <a:latin typeface="+mn-ea"/>
                <a:ea typeface="+mn-ea"/>
                <a:cs typeface="Times New Roman" panose="02020603050405020304" pitchFamily="18" charset="0"/>
              </a:rPr>
              <a:t>H30</a:t>
            </a:r>
            <a:r>
              <a:rPr kumimoji="0" lang="ja-JP" altLang="ja-JP" b="1" kern="100" dirty="0">
                <a:solidFill>
                  <a:prstClr val="black"/>
                </a:solidFill>
                <a:latin typeface="+mn-ea"/>
                <a:ea typeface="+mn-ea"/>
                <a:cs typeface="Times New Roman" panose="02020603050405020304" pitchFamily="18" charset="0"/>
              </a:rPr>
              <a:t>年</a:t>
            </a:r>
            <a:r>
              <a:rPr kumimoji="0" lang="en-US" altLang="ja-JP" b="1" kern="100" dirty="0">
                <a:solidFill>
                  <a:prstClr val="black"/>
                </a:solidFill>
                <a:latin typeface="+mn-ea"/>
                <a:ea typeface="+mn-ea"/>
                <a:cs typeface="Times New Roman" panose="02020603050405020304" pitchFamily="18" charset="0"/>
              </a:rPr>
              <a:t>10</a:t>
            </a:r>
            <a:r>
              <a:rPr kumimoji="0" lang="ja-JP" altLang="en-US" b="1" kern="100" dirty="0">
                <a:solidFill>
                  <a:prstClr val="black"/>
                </a:solidFill>
                <a:latin typeface="+mn-ea"/>
                <a:ea typeface="+mn-ea"/>
                <a:cs typeface="Times New Roman" panose="02020603050405020304" pitchFamily="18" charset="0"/>
              </a:rPr>
              <a:t>月 </a:t>
            </a:r>
            <a:r>
              <a:rPr kumimoji="0" lang="en-US" altLang="ja-JP" b="1" kern="100" dirty="0">
                <a:solidFill>
                  <a:prstClr val="black"/>
                </a:solidFill>
                <a:latin typeface="+mn-ea"/>
                <a:ea typeface="+mn-ea"/>
                <a:cs typeface="Times New Roman" panose="02020603050405020304" pitchFamily="18" charset="0"/>
              </a:rPr>
              <a:t> </a:t>
            </a:r>
            <a:r>
              <a:rPr kumimoji="0" lang="ja-JP" altLang="ja-JP" b="1" kern="100" dirty="0">
                <a:solidFill>
                  <a:prstClr val="black"/>
                </a:solidFill>
                <a:latin typeface="+mn-ea"/>
                <a:ea typeface="+mn-ea"/>
                <a:cs typeface="Times New Roman" panose="02020603050405020304" pitchFamily="18" charset="0"/>
              </a:rPr>
              <a:t>ＪＩＳ原案本委員会最終審議で承認</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endParaRPr kumimoji="0" lang="ja-JP"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r>
              <a:rPr kumimoji="0" lang="en-US" altLang="ja-JP" b="1" kern="100" dirty="0">
                <a:solidFill>
                  <a:prstClr val="black"/>
                </a:solidFill>
                <a:latin typeface="+mn-ea"/>
                <a:ea typeface="+mn-ea"/>
                <a:cs typeface="Times New Roman" panose="02020603050405020304" pitchFamily="18" charset="0"/>
              </a:rPr>
              <a:t>H30</a:t>
            </a:r>
            <a:r>
              <a:rPr kumimoji="0" lang="ja-JP" altLang="ja-JP" b="1" kern="100" dirty="0">
                <a:solidFill>
                  <a:prstClr val="black"/>
                </a:solidFill>
                <a:latin typeface="+mn-ea"/>
                <a:ea typeface="+mn-ea"/>
                <a:cs typeface="Times New Roman" panose="02020603050405020304" pitchFamily="18" charset="0"/>
              </a:rPr>
              <a:t>年</a:t>
            </a:r>
            <a:r>
              <a:rPr kumimoji="0" lang="en-US" altLang="ja-JP" b="1" kern="100" dirty="0">
                <a:solidFill>
                  <a:prstClr val="black"/>
                </a:solidFill>
                <a:latin typeface="+mn-ea"/>
                <a:ea typeface="+mn-ea"/>
                <a:cs typeface="Times New Roman" panose="02020603050405020304" pitchFamily="18" charset="0"/>
              </a:rPr>
              <a:t>11</a:t>
            </a:r>
            <a:r>
              <a:rPr kumimoji="0" lang="ja-JP" altLang="ja-JP" b="1" kern="100" dirty="0">
                <a:solidFill>
                  <a:prstClr val="black"/>
                </a:solidFill>
                <a:latin typeface="+mn-ea"/>
                <a:ea typeface="+mn-ea"/>
                <a:cs typeface="Times New Roman" panose="02020603050405020304" pitchFamily="18" charset="0"/>
              </a:rPr>
              <a:t>月</a:t>
            </a:r>
            <a:r>
              <a:rPr kumimoji="0" lang="en-US" altLang="ja-JP" b="1" kern="100" dirty="0">
                <a:solidFill>
                  <a:prstClr val="black"/>
                </a:solidFill>
                <a:latin typeface="+mn-ea"/>
                <a:ea typeface="+mn-ea"/>
                <a:cs typeface="Times New Roman" panose="02020603050405020304" pitchFamily="18" charset="0"/>
              </a:rPr>
              <a:t>  </a:t>
            </a:r>
            <a:r>
              <a:rPr kumimoji="0" lang="ja-JP" altLang="ja-JP" b="1" kern="100" dirty="0">
                <a:solidFill>
                  <a:prstClr val="black"/>
                </a:solidFill>
                <a:latin typeface="+mn-ea"/>
                <a:ea typeface="+mn-ea"/>
                <a:cs typeface="Times New Roman" panose="02020603050405020304" pitchFamily="18" charset="0"/>
              </a:rPr>
              <a:t>ＪＩＳ原案を日本規格協会へ提</a:t>
            </a:r>
            <a:r>
              <a:rPr kumimoji="0" lang="ja-JP" altLang="en-US" b="1" kern="100" dirty="0">
                <a:solidFill>
                  <a:prstClr val="black"/>
                </a:solidFill>
                <a:latin typeface="+mn-ea"/>
                <a:ea typeface="+mn-ea"/>
                <a:cs typeface="Times New Roman" panose="02020603050405020304" pitchFamily="18" charset="0"/>
              </a:rPr>
              <a:t>出。ＪＩＳＣ審査へ</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endParaRPr kumimoji="0" lang="ja-JP"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r>
              <a:rPr kumimoji="0" lang="en-US" altLang="ja-JP" b="1" kern="100" dirty="0">
                <a:solidFill>
                  <a:prstClr val="black"/>
                </a:solidFill>
                <a:latin typeface="+mn-ea"/>
                <a:ea typeface="+mn-ea"/>
                <a:cs typeface="Times New Roman" panose="02020603050405020304" pitchFamily="18" charset="0"/>
              </a:rPr>
              <a:t>R1</a:t>
            </a:r>
            <a:r>
              <a:rPr kumimoji="0" lang="ja-JP" altLang="ja-JP" b="1" kern="100" dirty="0">
                <a:solidFill>
                  <a:prstClr val="black"/>
                </a:solidFill>
                <a:latin typeface="+mn-ea"/>
                <a:ea typeface="+mn-ea"/>
                <a:cs typeface="Times New Roman" panose="02020603050405020304" pitchFamily="18" charset="0"/>
              </a:rPr>
              <a:t>年</a:t>
            </a:r>
            <a:r>
              <a:rPr kumimoji="0" lang="en-US" altLang="ja-JP" b="1" kern="100" dirty="0">
                <a:solidFill>
                  <a:prstClr val="black"/>
                </a:solidFill>
                <a:latin typeface="+mn-ea"/>
                <a:ea typeface="+mn-ea"/>
                <a:cs typeface="Times New Roman" panose="02020603050405020304" pitchFamily="18" charset="0"/>
              </a:rPr>
              <a:t>9</a:t>
            </a:r>
            <a:r>
              <a:rPr kumimoji="0" lang="ja-JP" altLang="ja-JP" b="1" kern="100" dirty="0">
                <a:solidFill>
                  <a:prstClr val="black"/>
                </a:solidFill>
                <a:latin typeface="+mn-ea"/>
                <a:ea typeface="+mn-ea"/>
                <a:cs typeface="Times New Roman" panose="02020603050405020304" pitchFamily="18" charset="0"/>
              </a:rPr>
              <a:t>月　　</a:t>
            </a:r>
            <a:r>
              <a:rPr kumimoji="0" lang="en-US" altLang="ja-JP" b="1" kern="100" dirty="0">
                <a:solidFill>
                  <a:prstClr val="black"/>
                </a:solidFill>
                <a:latin typeface="+mn-ea"/>
                <a:ea typeface="+mn-ea"/>
                <a:cs typeface="Times New Roman" panose="02020603050405020304" pitchFamily="18" charset="0"/>
              </a:rPr>
              <a:t> </a:t>
            </a:r>
            <a:r>
              <a:rPr kumimoji="0" lang="ja-JP" altLang="ja-JP" b="1" kern="100" dirty="0">
                <a:solidFill>
                  <a:prstClr val="black"/>
                </a:solidFill>
                <a:latin typeface="+mn-ea"/>
                <a:ea typeface="+mn-ea"/>
                <a:cs typeface="Times New Roman" panose="02020603050405020304" pitchFamily="18" charset="0"/>
              </a:rPr>
              <a:t>経済産業省ＪＩＳＣ審査会にて</a:t>
            </a:r>
            <a:r>
              <a:rPr kumimoji="0" lang="ja-JP" altLang="en-US" b="1" kern="100" dirty="0">
                <a:solidFill>
                  <a:prstClr val="black"/>
                </a:solidFill>
                <a:latin typeface="+mn-ea"/>
                <a:ea typeface="+mn-ea"/>
                <a:cs typeface="Times New Roman" panose="02020603050405020304" pitchFamily="18" charset="0"/>
              </a:rPr>
              <a:t>承認</a:t>
            </a:r>
            <a:endParaRPr kumimoji="0" lang="en-US" altLang="ja-JP" b="1" kern="100" dirty="0">
              <a:solidFill>
                <a:prstClr val="black"/>
              </a:solidFill>
              <a:latin typeface="+mn-ea"/>
              <a:ea typeface="+mn-ea"/>
              <a:cs typeface="Times New Roman" panose="02020603050405020304" pitchFamily="18" charset="0"/>
            </a:endParaRPr>
          </a:p>
          <a:p>
            <a:pPr marL="0" lvl="0" indent="0" algn="just">
              <a:spcBef>
                <a:spcPts val="0"/>
              </a:spcBef>
              <a:buNone/>
            </a:pPr>
            <a:endParaRPr kumimoji="0" lang="ja-JP" altLang="ja-JP" b="1" kern="100" dirty="0">
              <a:solidFill>
                <a:prstClr val="black"/>
              </a:solidFill>
              <a:latin typeface="+mn-ea"/>
              <a:ea typeface="+mn-ea"/>
              <a:cs typeface="Times New Roman" panose="02020603050405020304" pitchFamily="18" charset="0"/>
            </a:endParaRPr>
          </a:p>
          <a:p>
            <a:pPr marL="0" lvl="0" indent="0">
              <a:spcBef>
                <a:spcPts val="0"/>
              </a:spcBef>
              <a:buNone/>
            </a:pPr>
            <a:r>
              <a:rPr kumimoji="0" lang="en-US" altLang="ja-JP" b="1" kern="0" dirty="0">
                <a:solidFill>
                  <a:prstClr val="black"/>
                </a:solidFill>
                <a:latin typeface="+mn-ea"/>
                <a:ea typeface="+mn-ea"/>
                <a:cs typeface="Times New Roman" panose="02020603050405020304" pitchFamily="18" charset="0"/>
              </a:rPr>
              <a:t>R1</a:t>
            </a:r>
            <a:r>
              <a:rPr kumimoji="0" lang="ja-JP" altLang="ja-JP" b="1" kern="0" dirty="0">
                <a:solidFill>
                  <a:prstClr val="black"/>
                </a:solidFill>
                <a:latin typeface="+mn-ea"/>
                <a:ea typeface="+mn-ea"/>
                <a:cs typeface="Times New Roman" panose="02020603050405020304" pitchFamily="18" charset="0"/>
              </a:rPr>
              <a:t>年</a:t>
            </a:r>
            <a:r>
              <a:rPr kumimoji="0" lang="en-US" altLang="ja-JP" b="1" kern="0" dirty="0">
                <a:solidFill>
                  <a:prstClr val="black"/>
                </a:solidFill>
                <a:latin typeface="+mn-ea"/>
                <a:ea typeface="+mn-ea"/>
                <a:cs typeface="Times New Roman" panose="02020603050405020304" pitchFamily="18" charset="0"/>
              </a:rPr>
              <a:t>11.20</a:t>
            </a:r>
            <a:r>
              <a:rPr kumimoji="0" lang="ja-JP" altLang="ja-JP" b="1" kern="0" dirty="0">
                <a:solidFill>
                  <a:prstClr val="black"/>
                </a:solidFill>
                <a:latin typeface="+mn-ea"/>
                <a:ea typeface="+mn-ea"/>
                <a:cs typeface="Times New Roman" panose="02020603050405020304" pitchFamily="18" charset="0"/>
              </a:rPr>
              <a:t>　</a:t>
            </a:r>
            <a:r>
              <a:rPr kumimoji="0" lang="ja-JP" altLang="ja-JP" b="1" kern="0" dirty="0">
                <a:solidFill>
                  <a:srgbClr val="FF0000"/>
                </a:solidFill>
                <a:latin typeface="+mn-ea"/>
                <a:ea typeface="+mn-ea"/>
                <a:cs typeface="Times New Roman" panose="02020603050405020304" pitchFamily="18" charset="0"/>
              </a:rPr>
              <a:t>「</a:t>
            </a:r>
            <a:r>
              <a:rPr kumimoji="0" lang="ja-JP" altLang="ja-JP" sz="2000" b="1" kern="0" dirty="0">
                <a:solidFill>
                  <a:srgbClr val="FF0000"/>
                </a:solidFill>
                <a:latin typeface="+mn-ea"/>
                <a:ea typeface="+mn-ea"/>
                <a:cs typeface="Times New Roman" panose="02020603050405020304" pitchFamily="18" charset="0"/>
              </a:rPr>
              <a:t>ＪＩＳＡ４７１６浸水防止用設備建具型構成部材」制定</a:t>
            </a:r>
            <a:endParaRPr kumimoji="0" lang="ja-JP" altLang="ja-JP" sz="2000" b="1" kern="100" dirty="0">
              <a:solidFill>
                <a:srgbClr val="FF0000"/>
              </a:solidFill>
              <a:latin typeface="+mn-ea"/>
              <a:ea typeface="+mn-ea"/>
              <a:cs typeface="Times New Roman" panose="02020603050405020304" pitchFamily="18" charset="0"/>
            </a:endParaRPr>
          </a:p>
          <a:p>
            <a:pPr algn="ctr">
              <a:buFont typeface="Arial" pitchFamily="34" charset="0"/>
              <a:buNone/>
              <a:defRPr/>
            </a:pPr>
            <a:endParaRPr lang="en-US" altLang="ja-JP" sz="1600" dirty="0">
              <a:solidFill>
                <a:srgbClr val="00293D"/>
              </a:solidFill>
              <a:latin typeface="+mn-ea"/>
              <a:ea typeface="+mn-ea"/>
              <a:cs typeface="Meiryo UI" panose="020B0604030504040204" pitchFamily="50" charset="-128"/>
            </a:endParaRPr>
          </a:p>
        </p:txBody>
      </p:sp>
      <p:sp>
        <p:nvSpPr>
          <p:cNvPr id="5" name="テキスト ボックス 4"/>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③</a:t>
            </a:r>
            <a:endParaRPr lang="en-US" altLang="ja-JP" dirty="0"/>
          </a:p>
        </p:txBody>
      </p:sp>
      <p:sp>
        <p:nvSpPr>
          <p:cNvPr id="2" name="下矢印 1"/>
          <p:cNvSpPr/>
          <p:nvPr/>
        </p:nvSpPr>
        <p:spPr>
          <a:xfrm>
            <a:off x="8808192" y="2253048"/>
            <a:ext cx="453991" cy="3309034"/>
          </a:xfrm>
          <a:prstGeom prst="downArrow">
            <a:avLst/>
          </a:prstGeom>
          <a:gradFill flip="none" rotWithShape="1">
            <a:gsLst>
              <a:gs pos="31000">
                <a:schemeClr val="accent1">
                  <a:lumMod val="20000"/>
                  <a:lumOff val="80000"/>
                </a:schemeClr>
              </a:gs>
              <a:gs pos="0">
                <a:schemeClr val="accent1">
                  <a:lumMod val="5000"/>
                  <a:lumOff val="95000"/>
                </a:schemeClr>
              </a:gs>
              <a:gs pos="56000">
                <a:srgbClr val="FFFF00"/>
              </a:gs>
              <a:gs pos="80000">
                <a:srgbClr val="FFFF00"/>
              </a:gs>
              <a:gs pos="95000">
                <a:srgbClr val="FFC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a:xfrm>
            <a:off x="8045077" y="1189091"/>
            <a:ext cx="1980220" cy="8100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2">
                    <a:lumMod val="75000"/>
                  </a:schemeClr>
                </a:solidFill>
              </a:rPr>
              <a:t>ＳＴＡＲＴ</a:t>
            </a:r>
          </a:p>
        </p:txBody>
      </p:sp>
      <p:sp>
        <p:nvSpPr>
          <p:cNvPr id="9" name="円/楕円 8"/>
          <p:cNvSpPr/>
          <p:nvPr/>
        </p:nvSpPr>
        <p:spPr>
          <a:xfrm>
            <a:off x="8045078" y="5891132"/>
            <a:ext cx="1980220" cy="81009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rgbClr val="002060"/>
                </a:solidFill>
              </a:rPr>
              <a:t>GOAL</a:t>
            </a:r>
            <a:endParaRPr kumimoji="1" lang="ja-JP" altLang="en-US" sz="2800" b="1" dirty="0">
              <a:solidFill>
                <a:srgbClr val="002060"/>
              </a:solidFill>
            </a:endParaRPr>
          </a:p>
        </p:txBody>
      </p:sp>
      <p:sp>
        <p:nvSpPr>
          <p:cNvPr id="6" name="テキスト ボックス 5"/>
          <p:cNvSpPr txBox="1"/>
          <p:nvPr/>
        </p:nvSpPr>
        <p:spPr>
          <a:xfrm>
            <a:off x="7259347" y="3621991"/>
            <a:ext cx="3257788" cy="646331"/>
          </a:xfrm>
          <a:prstGeom prst="rect">
            <a:avLst/>
          </a:prstGeom>
          <a:noFill/>
        </p:spPr>
        <p:txBody>
          <a:bodyPr wrap="square" rtlCol="0">
            <a:spAutoFit/>
          </a:bodyPr>
          <a:lstStyle/>
          <a:p>
            <a:pPr algn="ctr"/>
            <a:r>
              <a:rPr kumimoji="1" lang="ja-JP" altLang="en-US" sz="3600" dirty="0">
                <a:solidFill>
                  <a:srgbClr val="FF0000"/>
                </a:solidFill>
              </a:rPr>
              <a:t>約</a:t>
            </a:r>
            <a:r>
              <a:rPr lang="ja-JP" altLang="en-US" sz="3600" dirty="0">
                <a:solidFill>
                  <a:srgbClr val="FF0000"/>
                </a:solidFill>
              </a:rPr>
              <a:t>２</a:t>
            </a:r>
            <a:r>
              <a:rPr kumimoji="1" lang="ja-JP" altLang="en-US" sz="3600" dirty="0">
                <a:solidFill>
                  <a:srgbClr val="FF0000"/>
                </a:solidFill>
              </a:rPr>
              <a:t>年の活動</a:t>
            </a:r>
          </a:p>
        </p:txBody>
      </p:sp>
    </p:spTree>
    <p:extLst>
      <p:ext uri="{BB962C8B-B14F-4D97-AF65-F5344CB8AC3E}">
        <p14:creationId xmlns:p14="http://schemas.microsoft.com/office/powerpoint/2010/main" val="1739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3000"/>
                                        <p:tgtEl>
                                          <p:spTgt spid="2"/>
                                        </p:tgtEl>
                                      </p:cBhvr>
                                    </p:animEffect>
                                    <p:anim calcmode="lin" valueType="num">
                                      <p:cBhvr>
                                        <p:cTn id="14" dur="3000" fill="hold"/>
                                        <p:tgtEl>
                                          <p:spTgt spid="2"/>
                                        </p:tgtEl>
                                        <p:attrNameLst>
                                          <p:attrName>ppt_x</p:attrName>
                                        </p:attrNameLst>
                                      </p:cBhvr>
                                      <p:tavLst>
                                        <p:tav tm="0">
                                          <p:val>
                                            <p:strVal val="#ppt_x"/>
                                          </p:val>
                                        </p:tav>
                                        <p:tav tm="100000">
                                          <p:val>
                                            <p:strVal val="#ppt_x"/>
                                          </p:val>
                                        </p:tav>
                                      </p:tavLst>
                                    </p:anim>
                                    <p:anim calcmode="lin" valueType="num">
                                      <p:cBhvr>
                                        <p:cTn id="15" dur="3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2" presetClass="entr" presetSubtype="4" decel="10000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ppt_x"/>
                                          </p:val>
                                        </p:tav>
                                        <p:tav tm="100000">
                                          <p:val>
                                            <p:strVal val="#ppt_x"/>
                                          </p:val>
                                        </p:tav>
                                      </p:tavLst>
                                    </p:anim>
                                    <p:anim calcmode="lin" valueType="num">
                                      <p:cBhvr additive="base">
                                        <p:cTn id="20" dur="2000" fill="hold"/>
                                        <p:tgtEl>
                                          <p:spTgt spid="9"/>
                                        </p:tgtEl>
                                        <p:attrNameLst>
                                          <p:attrName>ppt_y</p:attrName>
                                        </p:attrNameLst>
                                      </p:cBhvr>
                                      <p:tavLst>
                                        <p:tav tm="0">
                                          <p:val>
                                            <p:strVal val="1+#ppt_h/2"/>
                                          </p:val>
                                        </p:tav>
                                        <p:tav tm="100000">
                                          <p:val>
                                            <p:strVal val="#ppt_y"/>
                                          </p:val>
                                        </p:tav>
                                      </p:tavLst>
                                    </p:anim>
                                  </p:childTnLst>
                                </p:cTn>
                              </p:par>
                            </p:childTnLst>
                          </p:cTn>
                        </p:par>
                        <p:par>
                          <p:cTn id="21" fill="hold">
                            <p:stCondLst>
                              <p:cond delay="6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3000"/>
                                        <p:tgtEl>
                                          <p:spTgt spid="6"/>
                                        </p:tgtEl>
                                      </p:cBhvr>
                                    </p:animEffect>
                                    <p:anim calcmode="lin" valueType="num">
                                      <p:cBhvr>
                                        <p:cTn id="25" dur="3000" fill="hold"/>
                                        <p:tgtEl>
                                          <p:spTgt spid="6"/>
                                        </p:tgtEl>
                                        <p:attrNameLst>
                                          <p:attrName>ppt_x</p:attrName>
                                        </p:attrNameLst>
                                      </p:cBhvr>
                                      <p:tavLst>
                                        <p:tav tm="0">
                                          <p:val>
                                            <p:strVal val="#ppt_x"/>
                                          </p:val>
                                        </p:tav>
                                        <p:tav tm="100000">
                                          <p:val>
                                            <p:strVal val="#ppt_x"/>
                                          </p:val>
                                        </p:tav>
                                      </p:tavLst>
                                    </p:anim>
                                    <p:anim calcmode="lin" valueType="num">
                                      <p:cBhvr>
                                        <p:cTn id="26"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円/楕円 11"/>
          <p:cNvSpPr/>
          <p:nvPr/>
        </p:nvSpPr>
        <p:spPr>
          <a:xfrm>
            <a:off x="5557353" y="765296"/>
            <a:ext cx="4694892" cy="607567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86160" y="765296"/>
            <a:ext cx="4921108" cy="607567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④ＪＩＳ規格の建具について－１</a:t>
            </a:r>
          </a:p>
        </p:txBody>
      </p:sp>
      <p:pic>
        <p:nvPicPr>
          <p:cNvPr id="2" name="図 1">
            <a:extLst>
              <a:ext uri="{FF2B5EF4-FFF2-40B4-BE49-F238E27FC236}">
                <a16:creationId xmlns:a16="http://schemas.microsoft.com/office/drawing/2014/main" id="{F513B03F-777C-4A4B-8C0D-29E5152CB25F}"/>
              </a:ext>
            </a:extLst>
          </p:cNvPr>
          <p:cNvPicPr preferRelativeResize="0">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6190" y="1485376"/>
            <a:ext cx="2230627" cy="2682128"/>
          </a:xfrm>
          <a:prstGeom prst="rect">
            <a:avLst/>
          </a:prstGeom>
        </p:spPr>
      </p:pic>
      <p:pic>
        <p:nvPicPr>
          <p:cNvPr id="3" name="図 2">
            <a:extLst>
              <a:ext uri="{FF2B5EF4-FFF2-40B4-BE49-F238E27FC236}">
                <a16:creationId xmlns:a16="http://schemas.microsoft.com/office/drawing/2014/main" id="{D83DC49D-94C9-446C-B470-366D888D3895}"/>
              </a:ext>
            </a:extLst>
          </p:cNvPr>
          <p:cNvPicPr preferRelativeResize="0">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56696" y="3420591"/>
            <a:ext cx="1967175" cy="2610290"/>
          </a:xfrm>
          <a:prstGeom prst="rect">
            <a:avLst/>
          </a:prstGeom>
        </p:spPr>
      </p:pic>
      <p:pic>
        <p:nvPicPr>
          <p:cNvPr id="4" name="図 3">
            <a:extLst>
              <a:ext uri="{FF2B5EF4-FFF2-40B4-BE49-F238E27FC236}">
                <a16:creationId xmlns:a16="http://schemas.microsoft.com/office/drawing/2014/main" id="{0186D84C-61C6-4C17-9197-4FF857DA40D5}"/>
              </a:ext>
            </a:extLst>
          </p:cNvPr>
          <p:cNvPicPr preferRelativeResize="0">
            <a:picLocks noChangeAspect="1"/>
          </p:cNvPicPr>
          <p:nvPr/>
        </p:nvPicPr>
        <p:blipFill>
          <a:blip r:embed="rId5">
            <a:extLst>
              <a:ext uri="{28A0092B-C50C-407E-A947-70E740481C1C}">
                <a14:useLocalDpi xmlns:a14="http://schemas.microsoft.com/office/drawing/2010/main"/>
              </a:ext>
            </a:extLst>
          </a:blip>
          <a:stretch>
            <a:fillRect/>
          </a:stretch>
        </p:blipFill>
        <p:spPr>
          <a:xfrm>
            <a:off x="6066780" y="1237769"/>
            <a:ext cx="2639547" cy="2542861"/>
          </a:xfrm>
          <a:prstGeom prst="rect">
            <a:avLst/>
          </a:prstGeom>
        </p:spPr>
      </p:pic>
      <p:pic>
        <p:nvPicPr>
          <p:cNvPr id="5" name="図 4">
            <a:extLst>
              <a:ext uri="{FF2B5EF4-FFF2-40B4-BE49-F238E27FC236}">
                <a16:creationId xmlns:a16="http://schemas.microsoft.com/office/drawing/2014/main" id="{90649EA4-89E9-4E32-954D-47CB72760D2A}"/>
              </a:ext>
            </a:extLst>
          </p:cNvPr>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6910" y="3917996"/>
            <a:ext cx="2374282" cy="2382915"/>
          </a:xfrm>
          <a:prstGeom prst="rect">
            <a:avLst/>
          </a:prstGeom>
        </p:spPr>
      </p:pic>
      <p:sp>
        <p:nvSpPr>
          <p:cNvPr id="9" name="テキスト ボックス 8"/>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④</a:t>
            </a:r>
            <a:endParaRPr lang="en-US" altLang="ja-JP" dirty="0"/>
          </a:p>
        </p:txBody>
      </p:sp>
      <p:sp>
        <p:nvSpPr>
          <p:cNvPr id="7" name="テキスト ボックス 6"/>
          <p:cNvSpPr txBox="1"/>
          <p:nvPr/>
        </p:nvSpPr>
        <p:spPr>
          <a:xfrm>
            <a:off x="3204336" y="2309144"/>
            <a:ext cx="1819535" cy="461665"/>
          </a:xfrm>
          <a:prstGeom prst="rect">
            <a:avLst/>
          </a:prstGeom>
          <a:noFill/>
        </p:spPr>
        <p:txBody>
          <a:bodyPr wrap="square" rtlCol="0">
            <a:spAutoFit/>
          </a:bodyPr>
          <a:lstStyle/>
          <a:p>
            <a:r>
              <a:rPr kumimoji="1" lang="ja-JP" altLang="en-US" sz="2400" b="1" dirty="0"/>
              <a:t>シャッター型</a:t>
            </a:r>
          </a:p>
        </p:txBody>
      </p:sp>
      <p:sp>
        <p:nvSpPr>
          <p:cNvPr id="14" name="テキスト ボックス 13"/>
          <p:cNvSpPr txBox="1"/>
          <p:nvPr/>
        </p:nvSpPr>
        <p:spPr>
          <a:xfrm>
            <a:off x="8836439" y="2309144"/>
            <a:ext cx="1190781" cy="461665"/>
          </a:xfrm>
          <a:prstGeom prst="rect">
            <a:avLst/>
          </a:prstGeom>
          <a:noFill/>
        </p:spPr>
        <p:txBody>
          <a:bodyPr wrap="square" rtlCol="0">
            <a:spAutoFit/>
          </a:bodyPr>
          <a:lstStyle/>
          <a:p>
            <a:r>
              <a:rPr lang="ja-JP" altLang="en-US" sz="2400" b="1" dirty="0"/>
              <a:t>ドア</a:t>
            </a:r>
            <a:r>
              <a:rPr kumimoji="1" lang="ja-JP" altLang="en-US" sz="2400" b="1" dirty="0"/>
              <a:t>型</a:t>
            </a:r>
          </a:p>
        </p:txBody>
      </p:sp>
      <p:sp>
        <p:nvSpPr>
          <p:cNvPr id="8" name="テキスト ボックス 7"/>
          <p:cNvSpPr txBox="1"/>
          <p:nvPr/>
        </p:nvSpPr>
        <p:spPr>
          <a:xfrm>
            <a:off x="5023871" y="6729765"/>
            <a:ext cx="3245247" cy="584775"/>
          </a:xfrm>
          <a:prstGeom prst="rect">
            <a:avLst/>
          </a:prstGeom>
          <a:solidFill>
            <a:srgbClr val="FFFF00"/>
          </a:solidFill>
          <a:ln w="25400">
            <a:solidFill>
              <a:srgbClr val="FF0000"/>
            </a:solidFill>
          </a:ln>
        </p:spPr>
        <p:txBody>
          <a:bodyPr wrap="square" rtlCol="0">
            <a:spAutoFit/>
          </a:bodyPr>
          <a:lstStyle/>
          <a:p>
            <a:pPr algn="ctr"/>
            <a:r>
              <a:rPr kumimoji="1" lang="ja-JP" altLang="en-US" sz="3200" b="1" dirty="0">
                <a:solidFill>
                  <a:srgbClr val="FF0000"/>
                </a:solidFill>
              </a:rPr>
              <a:t>「建具型」</a:t>
            </a:r>
          </a:p>
        </p:txBody>
      </p:sp>
      <p:sp>
        <p:nvSpPr>
          <p:cNvPr id="10" name="テキスト ボックス 9"/>
          <p:cNvSpPr txBox="1"/>
          <p:nvPr/>
        </p:nvSpPr>
        <p:spPr>
          <a:xfrm>
            <a:off x="1394449" y="4102507"/>
            <a:ext cx="954107" cy="400110"/>
          </a:xfrm>
          <a:prstGeom prst="rect">
            <a:avLst/>
          </a:prstGeom>
          <a:noFill/>
        </p:spPr>
        <p:txBody>
          <a:bodyPr wrap="none" rtlCol="0">
            <a:spAutoFit/>
          </a:bodyPr>
          <a:lstStyle/>
          <a:p>
            <a:r>
              <a:rPr kumimoji="1" lang="ja-JP" altLang="en-US" dirty="0"/>
              <a:t>降下式</a:t>
            </a:r>
          </a:p>
        </p:txBody>
      </p:sp>
      <p:sp>
        <p:nvSpPr>
          <p:cNvPr id="15" name="テキスト ボックス 14"/>
          <p:cNvSpPr txBox="1"/>
          <p:nvPr/>
        </p:nvSpPr>
        <p:spPr>
          <a:xfrm>
            <a:off x="3185636" y="5972362"/>
            <a:ext cx="954107" cy="400110"/>
          </a:xfrm>
          <a:prstGeom prst="rect">
            <a:avLst/>
          </a:prstGeom>
          <a:noFill/>
        </p:spPr>
        <p:txBody>
          <a:bodyPr wrap="none" rtlCol="0">
            <a:spAutoFit/>
          </a:bodyPr>
          <a:lstStyle/>
          <a:p>
            <a:r>
              <a:rPr kumimoji="1" lang="ja-JP" altLang="en-US" dirty="0"/>
              <a:t>降下式</a:t>
            </a:r>
          </a:p>
        </p:txBody>
      </p:sp>
      <p:sp>
        <p:nvSpPr>
          <p:cNvPr id="16" name="テキスト ボックス 15"/>
          <p:cNvSpPr txBox="1"/>
          <p:nvPr/>
        </p:nvSpPr>
        <p:spPr>
          <a:xfrm>
            <a:off x="5533298" y="3690104"/>
            <a:ext cx="2031325" cy="400110"/>
          </a:xfrm>
          <a:prstGeom prst="rect">
            <a:avLst/>
          </a:prstGeom>
          <a:noFill/>
        </p:spPr>
        <p:txBody>
          <a:bodyPr wrap="none" rtlCol="0">
            <a:spAutoFit/>
          </a:bodyPr>
          <a:lstStyle/>
          <a:p>
            <a:r>
              <a:rPr lang="ja-JP" altLang="en-US" dirty="0"/>
              <a:t>スライディング</a:t>
            </a:r>
            <a:r>
              <a:rPr kumimoji="1" lang="ja-JP" altLang="en-US" dirty="0"/>
              <a:t>式</a:t>
            </a:r>
          </a:p>
        </p:txBody>
      </p:sp>
      <p:sp>
        <p:nvSpPr>
          <p:cNvPr id="17" name="テキスト ボックス 16"/>
          <p:cNvSpPr txBox="1"/>
          <p:nvPr/>
        </p:nvSpPr>
        <p:spPr>
          <a:xfrm>
            <a:off x="7469944" y="6263164"/>
            <a:ext cx="1386918" cy="400110"/>
          </a:xfrm>
          <a:prstGeom prst="rect">
            <a:avLst/>
          </a:prstGeom>
          <a:noFill/>
        </p:spPr>
        <p:txBody>
          <a:bodyPr wrap="none" rtlCol="0">
            <a:spAutoFit/>
          </a:bodyPr>
          <a:lstStyle/>
          <a:p>
            <a:r>
              <a:rPr lang="ja-JP" altLang="en-US" dirty="0"/>
              <a:t>スイング</a:t>
            </a:r>
            <a:r>
              <a:rPr kumimoji="1" lang="ja-JP" altLang="en-US" dirty="0"/>
              <a:t>式</a:t>
            </a:r>
          </a:p>
        </p:txBody>
      </p:sp>
      <p:sp>
        <p:nvSpPr>
          <p:cNvPr id="11" name="四角形: 角を丸くする 10">
            <a:extLst>
              <a:ext uri="{FF2B5EF4-FFF2-40B4-BE49-F238E27FC236}">
                <a16:creationId xmlns:a16="http://schemas.microsoft.com/office/drawing/2014/main" id="{A679B0B1-1C06-4181-97ED-9F7BA930A888}"/>
              </a:ext>
            </a:extLst>
          </p:cNvPr>
          <p:cNvSpPr/>
          <p:nvPr/>
        </p:nvSpPr>
        <p:spPr>
          <a:xfrm>
            <a:off x="268659" y="5422993"/>
            <a:ext cx="3915434" cy="189895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rgbClr val="FF0000"/>
                </a:solidFill>
              </a:rPr>
              <a:t>ＪＩＳ規格の建具型は、</a:t>
            </a:r>
            <a:endParaRPr lang="en-US" altLang="ja-JP" b="1" dirty="0">
              <a:solidFill>
                <a:srgbClr val="FF0000"/>
              </a:solidFill>
            </a:endParaRPr>
          </a:p>
          <a:p>
            <a:r>
              <a:rPr kumimoji="1" lang="ja-JP" altLang="en-US" b="1" dirty="0">
                <a:solidFill>
                  <a:srgbClr val="FF0000"/>
                </a:solidFill>
              </a:rPr>
              <a:t>ＪＩＳＡ４７０５重量シャッター</a:t>
            </a:r>
            <a:endParaRPr kumimoji="1" lang="en-US" altLang="ja-JP" b="1" dirty="0">
              <a:solidFill>
                <a:srgbClr val="FF0000"/>
              </a:solidFill>
            </a:endParaRPr>
          </a:p>
          <a:p>
            <a:r>
              <a:rPr lang="ja-JP" altLang="en-US" b="1" dirty="0">
                <a:solidFill>
                  <a:srgbClr val="FF0000"/>
                </a:solidFill>
              </a:rPr>
              <a:t>ＪＩＳＡ４７０２ドアセットに</a:t>
            </a:r>
            <a:endParaRPr lang="en-US" altLang="ja-JP" b="1" dirty="0">
              <a:solidFill>
                <a:srgbClr val="FF0000"/>
              </a:solidFill>
            </a:endParaRPr>
          </a:p>
          <a:p>
            <a:r>
              <a:rPr lang="ja-JP" altLang="en-US" b="1" dirty="0">
                <a:solidFill>
                  <a:srgbClr val="FF0000"/>
                </a:solidFill>
              </a:rPr>
              <a:t>浸水防止性能を付加した製品。</a:t>
            </a:r>
            <a:endParaRPr kumimoji="1" lang="en-US" altLang="ja-JP" b="1" dirty="0">
              <a:solidFill>
                <a:srgbClr val="FF0000"/>
              </a:solidFill>
            </a:endParaRPr>
          </a:p>
        </p:txBody>
      </p:sp>
    </p:spTree>
    <p:extLst>
      <p:ext uri="{BB962C8B-B14F-4D97-AF65-F5344CB8AC3E}">
        <p14:creationId xmlns:p14="http://schemas.microsoft.com/office/powerpoint/2010/main" val="235694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351714" y="358775"/>
            <a:ext cx="8158823" cy="271463"/>
          </a:xfrm>
          <a:prstGeom prst="rect">
            <a:avLst/>
          </a:prstGeom>
          <a:noFill/>
        </p:spPr>
        <p:txBody>
          <a:bodyPr wrap="square" rtlCol="0" anchor="ctr">
            <a:noAutofit/>
          </a:bodyPr>
          <a:lstStyle>
            <a:defPPr>
              <a:defRPr lang="ja-JP"/>
            </a:defPPr>
            <a:lvl1pPr>
              <a:defRPr sz="1600" b="1">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a:t>３．概要　④ＪＩＳ規格の建具について－２</a:t>
            </a:r>
          </a:p>
        </p:txBody>
      </p:sp>
      <p:sp>
        <p:nvSpPr>
          <p:cNvPr id="9" name="テキスト ボックス 8"/>
          <p:cNvSpPr txBox="1"/>
          <p:nvPr/>
        </p:nvSpPr>
        <p:spPr>
          <a:xfrm>
            <a:off x="8583119" y="385965"/>
            <a:ext cx="1738029" cy="244273"/>
          </a:xfrm>
          <a:prstGeom prst="rect">
            <a:avLst/>
          </a:prstGeom>
          <a:noFill/>
        </p:spPr>
        <p:txBody>
          <a:bodyPr wrap="square" rtlCol="0" anchor="ctr">
            <a:noAutofit/>
          </a:bodyPr>
          <a:lstStyle>
            <a:defPPr>
              <a:defRPr lang="ja-JP"/>
            </a:defPPr>
            <a:lvl1pPr>
              <a:defRPr sz="1200" b="0">
                <a:solidFill>
                  <a:schemeClr val="tx1">
                    <a:lumMod val="50000"/>
                    <a:lumOff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en-US" altLang="ja-JP" dirty="0"/>
              <a:t>Summary</a:t>
            </a:r>
            <a:r>
              <a:rPr lang="ja-JP" altLang="en-US" dirty="0"/>
              <a:t>④</a:t>
            </a:r>
            <a:endParaRPr lang="en-US" altLang="ja-JP" dirty="0"/>
          </a:p>
        </p:txBody>
      </p:sp>
      <p:grpSp>
        <p:nvGrpSpPr>
          <p:cNvPr id="21" name="グループ化 20"/>
          <p:cNvGrpSpPr/>
          <p:nvPr/>
        </p:nvGrpSpPr>
        <p:grpSpPr>
          <a:xfrm>
            <a:off x="1341257" y="2300401"/>
            <a:ext cx="2835315" cy="3825425"/>
            <a:chOff x="1071225" y="1395366"/>
            <a:chExt cx="2835315" cy="3825425"/>
          </a:xfrm>
        </p:grpSpPr>
        <p:sp>
          <p:nvSpPr>
            <p:cNvPr id="10" name="正方形/長方形 9"/>
            <p:cNvSpPr/>
            <p:nvPr/>
          </p:nvSpPr>
          <p:spPr>
            <a:xfrm>
              <a:off x="1071225" y="1395366"/>
              <a:ext cx="2835315" cy="3825425"/>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386259" y="1710401"/>
              <a:ext cx="2205245" cy="3195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1398148" y="3150560"/>
              <a:ext cx="697578" cy="315035"/>
              <a:chOff x="4469102" y="3375585"/>
              <a:chExt cx="697578" cy="315035"/>
            </a:xfrm>
            <a:solidFill>
              <a:schemeClr val="accent1">
                <a:lumMod val="40000"/>
                <a:lumOff val="60000"/>
              </a:schemeClr>
            </a:solidFill>
          </p:grpSpPr>
          <p:sp>
            <p:nvSpPr>
              <p:cNvPr id="13" name="角丸四角形 12"/>
              <p:cNvSpPr/>
              <p:nvPr/>
            </p:nvSpPr>
            <p:spPr>
              <a:xfrm>
                <a:off x="4626620" y="3465596"/>
                <a:ext cx="540060" cy="13501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4469102" y="3375585"/>
                <a:ext cx="315035" cy="3150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p:cNvGrpSpPr/>
            <p:nvPr/>
          </p:nvGrpSpPr>
          <p:grpSpPr>
            <a:xfrm>
              <a:off x="3343976" y="2070441"/>
              <a:ext cx="495055" cy="405045"/>
              <a:chOff x="4761635" y="2520491"/>
              <a:chExt cx="495055" cy="405045"/>
            </a:xfrm>
            <a:solidFill>
              <a:schemeClr val="accent2">
                <a:lumMod val="20000"/>
                <a:lumOff val="80000"/>
              </a:schemeClr>
            </a:solidFill>
          </p:grpSpPr>
          <p:sp>
            <p:nvSpPr>
              <p:cNvPr id="17" name="角丸四角形 16"/>
              <p:cNvSpPr/>
              <p:nvPr/>
            </p:nvSpPr>
            <p:spPr>
              <a:xfrm>
                <a:off x="4761635" y="2520491"/>
                <a:ext cx="180020" cy="405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5076670" y="2520491"/>
                <a:ext cx="180020" cy="405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914035" y="2655506"/>
                <a:ext cx="162635" cy="16263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p:cNvGrpSpPr/>
            <p:nvPr/>
          </p:nvGrpSpPr>
          <p:grpSpPr>
            <a:xfrm>
              <a:off x="3366507" y="4185676"/>
              <a:ext cx="495055" cy="405045"/>
              <a:chOff x="4761635" y="2520491"/>
              <a:chExt cx="495055" cy="405045"/>
            </a:xfrm>
            <a:solidFill>
              <a:schemeClr val="accent2">
                <a:lumMod val="20000"/>
                <a:lumOff val="80000"/>
              </a:schemeClr>
            </a:solidFill>
          </p:grpSpPr>
          <p:sp>
            <p:nvSpPr>
              <p:cNvPr id="23" name="角丸四角形 22"/>
              <p:cNvSpPr/>
              <p:nvPr/>
            </p:nvSpPr>
            <p:spPr>
              <a:xfrm>
                <a:off x="4761635" y="2520491"/>
                <a:ext cx="180020" cy="405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5076670" y="2520491"/>
                <a:ext cx="180020" cy="405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4914035" y="2655506"/>
                <a:ext cx="162635" cy="16263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1" name="グループ化 40"/>
          <p:cNvGrpSpPr/>
          <p:nvPr/>
        </p:nvGrpSpPr>
        <p:grpSpPr>
          <a:xfrm>
            <a:off x="6201794" y="3110490"/>
            <a:ext cx="2835315" cy="3015333"/>
            <a:chOff x="5864257" y="1710399"/>
            <a:chExt cx="2835315" cy="3510390"/>
          </a:xfrm>
        </p:grpSpPr>
        <p:sp>
          <p:nvSpPr>
            <p:cNvPr id="28" name="正方形/長方形 27"/>
            <p:cNvSpPr/>
            <p:nvPr/>
          </p:nvSpPr>
          <p:spPr>
            <a:xfrm>
              <a:off x="5864257" y="1710399"/>
              <a:ext cx="2835315" cy="351039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6179291" y="1710399"/>
              <a:ext cx="2205245" cy="3195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6191180" y="3150558"/>
              <a:ext cx="697578" cy="315035"/>
              <a:chOff x="4469102" y="3375585"/>
              <a:chExt cx="697578" cy="315035"/>
            </a:xfrm>
            <a:solidFill>
              <a:schemeClr val="accent1">
                <a:lumMod val="40000"/>
                <a:lumOff val="60000"/>
              </a:schemeClr>
            </a:solidFill>
          </p:grpSpPr>
          <p:sp>
            <p:nvSpPr>
              <p:cNvPr id="39" name="角丸四角形 38"/>
              <p:cNvSpPr/>
              <p:nvPr/>
            </p:nvSpPr>
            <p:spPr>
              <a:xfrm>
                <a:off x="4626620" y="3465596"/>
                <a:ext cx="540060" cy="13501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4469102" y="3375585"/>
                <a:ext cx="315035" cy="31503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8137008" y="2070439"/>
              <a:ext cx="495055" cy="405045"/>
              <a:chOff x="4761635" y="2520491"/>
              <a:chExt cx="495055" cy="405045"/>
            </a:xfrm>
            <a:solidFill>
              <a:schemeClr val="accent2">
                <a:lumMod val="20000"/>
                <a:lumOff val="80000"/>
              </a:schemeClr>
            </a:solidFill>
          </p:grpSpPr>
          <p:sp>
            <p:nvSpPr>
              <p:cNvPr id="36" name="角丸四角形 35"/>
              <p:cNvSpPr/>
              <p:nvPr/>
            </p:nvSpPr>
            <p:spPr>
              <a:xfrm>
                <a:off x="4761635" y="2520491"/>
                <a:ext cx="180020" cy="405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5076670" y="2520491"/>
                <a:ext cx="180020" cy="405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4914035" y="2655506"/>
                <a:ext cx="162635" cy="16263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p:cNvGrpSpPr/>
            <p:nvPr/>
          </p:nvGrpSpPr>
          <p:grpSpPr>
            <a:xfrm>
              <a:off x="8159539" y="4185674"/>
              <a:ext cx="495055" cy="405045"/>
              <a:chOff x="4761635" y="2520491"/>
              <a:chExt cx="495055" cy="405045"/>
            </a:xfrm>
            <a:solidFill>
              <a:schemeClr val="accent2">
                <a:lumMod val="20000"/>
                <a:lumOff val="80000"/>
              </a:schemeClr>
            </a:solidFill>
          </p:grpSpPr>
          <p:sp>
            <p:nvSpPr>
              <p:cNvPr id="33" name="角丸四角形 32"/>
              <p:cNvSpPr/>
              <p:nvPr/>
            </p:nvSpPr>
            <p:spPr>
              <a:xfrm>
                <a:off x="4761635" y="2520491"/>
                <a:ext cx="180020" cy="405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5076670" y="2520491"/>
                <a:ext cx="180020" cy="40504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4914035" y="2655506"/>
                <a:ext cx="162635" cy="16263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42" name="テキスト ボックス 41"/>
          <p:cNvSpPr txBox="1"/>
          <p:nvPr/>
        </p:nvSpPr>
        <p:spPr>
          <a:xfrm>
            <a:off x="1983216" y="6215836"/>
            <a:ext cx="1630792" cy="523220"/>
          </a:xfrm>
          <a:prstGeom prst="rect">
            <a:avLst/>
          </a:prstGeom>
          <a:noFill/>
        </p:spPr>
        <p:txBody>
          <a:bodyPr wrap="square" rtlCol="0">
            <a:spAutoFit/>
          </a:bodyPr>
          <a:lstStyle/>
          <a:p>
            <a:r>
              <a:rPr lang="ja-JP" altLang="en-US" sz="2800" dirty="0"/>
              <a:t>建具</a:t>
            </a:r>
            <a:r>
              <a:rPr kumimoji="1" lang="ja-JP" altLang="en-US" sz="2800" dirty="0"/>
              <a:t>型</a:t>
            </a:r>
          </a:p>
        </p:txBody>
      </p:sp>
      <p:sp>
        <p:nvSpPr>
          <p:cNvPr id="43" name="テキスト ボックス 42"/>
          <p:cNvSpPr txBox="1"/>
          <p:nvPr/>
        </p:nvSpPr>
        <p:spPr>
          <a:xfrm>
            <a:off x="6262206" y="6233307"/>
            <a:ext cx="2943434" cy="523220"/>
          </a:xfrm>
          <a:prstGeom prst="rect">
            <a:avLst/>
          </a:prstGeom>
          <a:noFill/>
        </p:spPr>
        <p:txBody>
          <a:bodyPr wrap="none" rtlCol="0">
            <a:spAutoFit/>
          </a:bodyPr>
          <a:lstStyle/>
          <a:p>
            <a:r>
              <a:rPr lang="ja-JP" altLang="en-US" sz="2800" dirty="0"/>
              <a:t>建具</a:t>
            </a:r>
            <a:r>
              <a:rPr kumimoji="1" lang="ja-JP" altLang="en-US" sz="2800" dirty="0"/>
              <a:t>型に含まない</a:t>
            </a:r>
          </a:p>
        </p:txBody>
      </p:sp>
      <p:sp>
        <p:nvSpPr>
          <p:cNvPr id="44" name="テキスト ボックス 43"/>
          <p:cNvSpPr txBox="1"/>
          <p:nvPr/>
        </p:nvSpPr>
        <p:spPr>
          <a:xfrm>
            <a:off x="1071225" y="1003541"/>
            <a:ext cx="8158823" cy="954107"/>
          </a:xfrm>
          <a:prstGeom prst="rect">
            <a:avLst/>
          </a:prstGeom>
          <a:solidFill>
            <a:srgbClr val="FFFF00"/>
          </a:solidFill>
          <a:ln w="31750" cmpd="sng">
            <a:solidFill>
              <a:srgbClr val="FF0000"/>
            </a:solidFill>
          </a:ln>
        </p:spPr>
        <p:txBody>
          <a:bodyPr wrap="square" rtlCol="0">
            <a:spAutoFit/>
          </a:bodyPr>
          <a:lstStyle/>
          <a:p>
            <a:pPr algn="ctr"/>
            <a:r>
              <a:rPr kumimoji="1" lang="ja-JP" altLang="en-US" sz="2800" b="1" dirty="0">
                <a:solidFill>
                  <a:srgbClr val="FF0000"/>
                </a:solidFill>
              </a:rPr>
              <a:t>ドア型は、建物開口部を４辺枠で形成されている。</a:t>
            </a:r>
            <a:endParaRPr kumimoji="1" lang="en-US" altLang="ja-JP" sz="2800" b="1" dirty="0">
              <a:solidFill>
                <a:srgbClr val="FF0000"/>
              </a:solidFill>
            </a:endParaRPr>
          </a:p>
          <a:p>
            <a:pPr algn="ctr"/>
            <a:r>
              <a:rPr lang="ja-JP" altLang="en-US" sz="2800" b="1" dirty="0">
                <a:solidFill>
                  <a:srgbClr val="FF0000"/>
                </a:solidFill>
              </a:rPr>
              <a:t>次の写真参照</a:t>
            </a:r>
            <a:endParaRPr kumimoji="1" lang="ja-JP" altLang="en-US" sz="2800" b="1" dirty="0">
              <a:solidFill>
                <a:srgbClr val="FF0000"/>
              </a:solidFill>
            </a:endParaRPr>
          </a:p>
        </p:txBody>
      </p:sp>
    </p:spTree>
    <p:extLst>
      <p:ext uri="{BB962C8B-B14F-4D97-AF65-F5344CB8AC3E}">
        <p14:creationId xmlns:p14="http://schemas.microsoft.com/office/powerpoint/2010/main" val="241928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3000"/>
                                        <p:tgtEl>
                                          <p:spTgt spid="44"/>
                                        </p:tgtEl>
                                      </p:cBhvr>
                                    </p:animEffect>
                                    <p:anim calcmode="lin" valueType="num">
                                      <p:cBhvr>
                                        <p:cTn id="8" dur="3000" fill="hold"/>
                                        <p:tgtEl>
                                          <p:spTgt spid="44"/>
                                        </p:tgtEl>
                                        <p:attrNameLst>
                                          <p:attrName>ppt_x</p:attrName>
                                        </p:attrNameLst>
                                      </p:cBhvr>
                                      <p:tavLst>
                                        <p:tav tm="0">
                                          <p:val>
                                            <p:strVal val="#ppt_x"/>
                                          </p:val>
                                        </p:tav>
                                        <p:tav tm="100000">
                                          <p:val>
                                            <p:strVal val="#ppt_x"/>
                                          </p:val>
                                        </p:tav>
                                      </p:tavLst>
                                    </p:anim>
                                    <p:anim calcmode="lin" valueType="num">
                                      <p:cBhvr>
                                        <p:cTn id="9" dur="3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3671</TotalTime>
  <Words>3758</Words>
  <Application>Microsoft Office PowerPoint</Application>
  <PresentationFormat>ユーザー設定</PresentationFormat>
  <Paragraphs>405</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Meiryo UI</vt:lpstr>
      <vt:lpstr>ＭＳ Ｐゴシック</vt:lpstr>
      <vt:lpstr>メイリオ</vt:lpstr>
      <vt:lpstr>Arial</vt:lpstr>
      <vt:lpstr>Calibri</vt:lpstr>
      <vt:lpstr>Century Gothic</vt:lpstr>
      <vt:lpstr>blank</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(株)岡村製作所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一般社団法人日本シヤッター・ドア協会</dc:creator>
  <cp:lastModifiedBy>委員用</cp:lastModifiedBy>
  <cp:revision>348</cp:revision>
  <cp:lastPrinted>2020-08-06T06:59:31Z</cp:lastPrinted>
  <dcterms:created xsi:type="dcterms:W3CDTF">2017-11-17T05:02:09Z</dcterms:created>
  <dcterms:modified xsi:type="dcterms:W3CDTF">2020-08-28T06:05:01Z</dcterms:modified>
</cp:coreProperties>
</file>